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8" r:id="rId4"/>
    <p:sldId id="260" r:id="rId5"/>
    <p:sldId id="1993219660" r:id="rId6"/>
    <p:sldId id="263" r:id="rId7"/>
    <p:sldId id="261" r:id="rId8"/>
    <p:sldId id="262" r:id="rId9"/>
    <p:sldId id="1993219661" r:id="rId10"/>
    <p:sldId id="1993219659" r:id="rId11"/>
    <p:sldId id="264" r:id="rId12"/>
    <p:sldId id="1993219608" r:id="rId13"/>
    <p:sldId id="1993219617" r:id="rId14"/>
    <p:sldId id="1993219621" r:id="rId15"/>
    <p:sldId id="1993219618" r:id="rId16"/>
    <p:sldId id="1993219615" r:id="rId17"/>
    <p:sldId id="1993219662" r:id="rId18"/>
    <p:sldId id="1993219665" r:id="rId19"/>
    <p:sldId id="1993219622" r:id="rId20"/>
    <p:sldId id="1993219666" r:id="rId21"/>
    <p:sldId id="1993219623" r:id="rId22"/>
    <p:sldId id="1993219625" r:id="rId23"/>
    <p:sldId id="1993219624" r:id="rId24"/>
    <p:sldId id="1993219629" r:id="rId25"/>
    <p:sldId id="1993219631" r:id="rId26"/>
    <p:sldId id="1993219637" r:id="rId27"/>
    <p:sldId id="1993219651" r:id="rId28"/>
    <p:sldId id="1993219639" r:id="rId29"/>
    <p:sldId id="1993219642" r:id="rId30"/>
    <p:sldId id="1993219640" r:id="rId31"/>
    <p:sldId id="1993219644" r:id="rId32"/>
    <p:sldId id="1993219645" r:id="rId33"/>
    <p:sldId id="1993219652" r:id="rId34"/>
    <p:sldId id="1993219653" r:id="rId35"/>
    <p:sldId id="1993219654" r:id="rId36"/>
    <p:sldId id="1993219646" r:id="rId37"/>
    <p:sldId id="1993219647" r:id="rId38"/>
    <p:sldId id="1993219657" r:id="rId39"/>
    <p:sldId id="1993219664" r:id="rId4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69D120-FF76-4DE1-9DAD-496E566FA746}" type="datetimeFigureOut">
              <a:rPr lang="tr-TR" smtClean="0"/>
              <a:t>27.04.2025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C1F2C-52CF-49C7-B7DB-4D0472D089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2848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BC1F2C-52CF-49C7-B7DB-4D0472D08991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9284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BC1F2C-52CF-49C7-B7DB-4D0472D08991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6102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IU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BC1F2C-52CF-49C7-B7DB-4D0472D08991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3207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IU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BC1F2C-52CF-49C7-B7DB-4D0472D08991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9023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BC1F2C-52CF-49C7-B7DB-4D0472D08991}" type="slidenum">
              <a:rPr lang="tr-TR" smtClean="0"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3208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BC1F2C-52CF-49C7-B7DB-4D0472D08991}" type="slidenum">
              <a:rPr lang="tr-TR" smtClean="0"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2939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62A1FB1-EF5A-C5A8-3BD3-716DA416C0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C9B81113-A0DE-AEBE-48ED-CDDEAB9D4D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8084FF9-7B41-CB6E-7CE2-04B77339D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BC202-D773-49EE-BAD0-5EE27030FE73}" type="datetimeFigureOut">
              <a:rPr lang="tr-TR" smtClean="0"/>
              <a:t>27.04.2025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D1DA038-2FC6-8323-8AC3-E8330F2B8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51EB174-21A3-518C-CCA7-035010DD9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2654-C394-4DD2-AB1C-AA01777840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0533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AC361F4-5AEB-E550-F8B4-31CE1F87A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8C59C96-AA43-E9AF-542D-66F1E5763C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595D873-F5B2-AA81-9501-405FED63E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BC202-D773-49EE-BAD0-5EE27030FE73}" type="datetimeFigureOut">
              <a:rPr lang="tr-TR" smtClean="0"/>
              <a:t>27.04.2025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B1E4CFD-D748-3CC9-EEE6-B9505CE74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466A9BC-55A0-5D06-D959-B5ED3703F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2654-C394-4DD2-AB1C-AA01777840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5758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307330BE-74B9-8C95-B8FD-AFFD4E38F9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85F11CF7-0084-9142-B8CC-974309A23F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C317C9D-C4BA-1750-3FB1-81707444A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BC202-D773-49EE-BAD0-5EE27030FE73}" type="datetimeFigureOut">
              <a:rPr lang="tr-TR" smtClean="0"/>
              <a:t>27.04.2025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DB83DCB-53F4-5839-1E82-27D26938D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7A425D5-DD8C-F4AA-171D-8216D60E8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2654-C394-4DD2-AB1C-AA01777840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117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E4E2203-B73F-0F88-43DB-64AF5FD69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9A90D27-47A5-7374-A85A-73D00CE62A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E75FCDB-E2A4-5986-96AA-D0F97848D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BC202-D773-49EE-BAD0-5EE27030FE73}" type="datetimeFigureOut">
              <a:rPr lang="tr-TR" smtClean="0"/>
              <a:t>27.04.2025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E9911A0-6EA8-16CD-7187-5E975C126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B65A6AE-6ADE-5EDF-8BE1-198BE9D31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2654-C394-4DD2-AB1C-AA01777840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9984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6821857-3B85-819A-C5E8-EDFDCC138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CA941E4-DDA8-F56E-10D6-9E8193DDE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AA6B4FE-0054-94E9-DB48-705D6C68C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BC202-D773-49EE-BAD0-5EE27030FE73}" type="datetimeFigureOut">
              <a:rPr lang="tr-TR" smtClean="0"/>
              <a:t>27.04.2025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B365DDE-4BA5-444E-1E4B-142BBB15D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B0E75FE-CCD6-16E1-6E13-4D7C7FD8D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2654-C394-4DD2-AB1C-AA01777840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4676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0256F3D-F9AE-EEBC-7D4A-5B5A96B12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3E54354-D44E-B677-F186-C623033633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FDEBBD4-4F4B-B102-2183-2913C45E22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D15F1C8-803E-E94B-A8D1-D51E78356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BC202-D773-49EE-BAD0-5EE27030FE73}" type="datetimeFigureOut">
              <a:rPr lang="tr-TR" smtClean="0"/>
              <a:t>27.04.2025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80B4FF9-76F2-BC50-1515-8F35C2A40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E70854B-DD92-A676-D4B8-0A4E74950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2654-C394-4DD2-AB1C-AA01777840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0626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68CFCB0-00C4-5FC3-9374-07E1823A6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5634767-C734-A4F6-8BBF-29161BFCD8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0DB2302F-C572-241C-8B94-5AD18CE4C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FB41FFBA-5FE0-9554-C62F-999235B0F1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8658A0B0-18CD-786B-CE76-43E4D13EDC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3B5744B6-F999-C100-F184-C9CB75A59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BC202-D773-49EE-BAD0-5EE27030FE73}" type="datetimeFigureOut">
              <a:rPr lang="tr-TR" smtClean="0"/>
              <a:t>27.04.2025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F8FCE0A0-7F2E-7552-48B9-7B1884AFA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6E175C91-CAA3-CFD0-195F-1515C37D7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2654-C394-4DD2-AB1C-AA01777840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7462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5C247E3-3AA2-7E07-A07B-E21DCCCE6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D0E1BD49-41B4-E21B-5210-51735EC3B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BC202-D773-49EE-BAD0-5EE27030FE73}" type="datetimeFigureOut">
              <a:rPr lang="tr-TR" smtClean="0"/>
              <a:t>27.04.2025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69D94902-FD9C-0326-9958-E7059B765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91A847BD-CC8F-ECE8-29F0-A0CB62193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2654-C394-4DD2-AB1C-AA01777840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6962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F3AA58A4-F452-039C-36DC-548696BFD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BC202-D773-49EE-BAD0-5EE27030FE73}" type="datetimeFigureOut">
              <a:rPr lang="tr-TR" smtClean="0"/>
              <a:t>27.04.2025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9B065CE2-90FF-181C-5BDD-E499E4C78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2D82AB5-4209-CB93-7FF0-F5F962612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2654-C394-4DD2-AB1C-AA01777840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7066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DEA4F8A-C8E4-5933-FE49-84D078D73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78CD36F-C611-A782-68BA-A8EF87028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28ABA060-78DF-BDF1-FA17-DFE8BEF4E0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F57E558-698F-69D1-8FB9-F05FB8BEC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BC202-D773-49EE-BAD0-5EE27030FE73}" type="datetimeFigureOut">
              <a:rPr lang="tr-TR" smtClean="0"/>
              <a:t>27.04.2025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8F70597-303F-20E1-40A2-893D59964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82CC73E-6142-8801-7698-BB79D36DD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2654-C394-4DD2-AB1C-AA01777840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9094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4599BB0-C117-464C-779F-34C16E936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789F2EE9-1073-0D58-31C5-5216FB074D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ABF31EF5-C5B0-3269-841C-FB77837C96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F2B044D-0E28-CA79-BD92-D390E891D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BC202-D773-49EE-BAD0-5EE27030FE73}" type="datetimeFigureOut">
              <a:rPr lang="tr-TR" smtClean="0"/>
              <a:t>27.04.2025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1E6116B-3A3D-14A5-ADEA-ABB771903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E3F7312-D293-5B71-A297-E8B2BD686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2654-C394-4DD2-AB1C-AA01777840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942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0D908F96-E45D-92C9-F99B-E4C84345E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C6736CE-7FB9-C026-FF47-F2AAF2252B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D7B26C6-0914-D4B1-20FF-6E8545FD5E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BC202-D773-49EE-BAD0-5EE27030FE73}" type="datetimeFigureOut">
              <a:rPr lang="tr-TR" smtClean="0"/>
              <a:t>27.04.2025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71A5437-FCFF-4A1C-89BA-4E4A3E238E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6FA96EA-FB50-7110-AF43-7B7F1CFE6E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A2654-C394-4DD2-AB1C-AA01777840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7312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search?sca_esv=19f8f2d2dec41c53&amp;rlz=1C1OKWM_trTR820TR820&amp;sxsrf=AHTn8zrCUdiigr7_UxHzBhsdNzw11l5TiA:1745583079093&amp;q=Hematolojik+malignitelerde+viral+enfeksiyon+s%C4%B1kl%C4%B1%C4%9F%C4%B1nda+art%C4%B1%C5%9F+nedeni?&amp;spell=1&amp;sa=X&amp;ved=2ahUKEwjrp-vak_OMAxX6SfEDHZ48DKwQkeECKAB6BAgNEA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02342A5-A82C-97B1-0E6A-E0F3BA2102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2474" y="195024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Hematolojik </a:t>
            </a:r>
            <a:r>
              <a:rPr lang="tr-TR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Malignitelerde</a:t>
            </a:r>
            <a:r>
              <a:rPr lang="tr-T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Zona </a:t>
            </a:r>
            <a:r>
              <a:rPr lang="tr-TR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Proflaksisi</a:t>
            </a:r>
            <a:r>
              <a:rPr lang="tr-T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Standartize</a:t>
            </a:r>
            <a:r>
              <a:rPr lang="tr-T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Edilebilir mi?</a:t>
            </a:r>
            <a:endParaRPr lang="tr-T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lt Başlık 4">
            <a:extLst>
              <a:ext uri="{FF2B5EF4-FFF2-40B4-BE49-F238E27FC236}">
                <a16:creationId xmlns:a16="http://schemas.microsoft.com/office/drawing/2014/main" id="{00B37E62-800A-699C-6294-E3750F4E9A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8982" y="4907756"/>
            <a:ext cx="10990704" cy="1655762"/>
          </a:xfrm>
        </p:spPr>
        <p:txBody>
          <a:bodyPr/>
          <a:lstStyle/>
          <a:p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Duygu Nurdan AVCI </a:t>
            </a:r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BAŞKENT ÜNİVERSİTESİ TIP FAKÜLTESİ </a:t>
            </a:r>
          </a:p>
          <a:p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HEMATOLOJİ KLİNİĞİ </a:t>
            </a:r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66F26B3B-F3B4-F260-A068-44DAEAF13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10" y="260082"/>
            <a:ext cx="2400300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17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>
            <a:extLst>
              <a:ext uri="{FF2B5EF4-FFF2-40B4-BE49-F238E27FC236}">
                <a16:creationId xmlns:a16="http://schemas.microsoft.com/office/drawing/2014/main" id="{C65130AD-ABBA-5241-B5D8-1D23C8508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018" y="254288"/>
            <a:ext cx="10515600" cy="812800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KLİNİK</a:t>
            </a:r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>
            <a:off x="249382" y="1205345"/>
            <a:ext cx="2864887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tr-TR" sz="2400" b="1" u="sng" dirty="0" err="1">
                <a:latin typeface="Arial" pitchFamily="34" charset="0"/>
                <a:cs typeface="Arial" pitchFamily="34" charset="0"/>
              </a:rPr>
              <a:t>Prodromal</a:t>
            </a:r>
            <a:r>
              <a:rPr lang="tr-TR" sz="2400" b="1" u="sng" dirty="0">
                <a:latin typeface="Arial" pitchFamily="34" charset="0"/>
                <a:cs typeface="Arial" pitchFamily="34" charset="0"/>
              </a:rPr>
              <a:t> dönem</a:t>
            </a:r>
          </a:p>
          <a:p>
            <a:r>
              <a:rPr lang="tr-TR" sz="2000" dirty="0">
                <a:latin typeface="Arial" pitchFamily="34" charset="0"/>
                <a:cs typeface="Arial" pitchFamily="34" charset="0"/>
              </a:rPr>
              <a:t>Ağrı</a:t>
            </a:r>
          </a:p>
          <a:p>
            <a:r>
              <a:rPr lang="tr-TR" sz="2000" dirty="0">
                <a:latin typeface="Arial" pitchFamily="34" charset="0"/>
                <a:cs typeface="Arial" pitchFamily="34" charset="0"/>
              </a:rPr>
              <a:t>Baş ağrısı</a:t>
            </a:r>
          </a:p>
          <a:p>
            <a:r>
              <a:rPr lang="tr-TR" sz="2000" dirty="0" err="1">
                <a:latin typeface="Arial" pitchFamily="34" charset="0"/>
                <a:cs typeface="Arial" pitchFamily="34" charset="0"/>
              </a:rPr>
              <a:t>Fotofobi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tr-TR" sz="2000" dirty="0">
                <a:latin typeface="Arial" pitchFamily="34" charset="0"/>
                <a:cs typeface="Arial" pitchFamily="34" charset="0"/>
              </a:rPr>
              <a:t>Halsizlik </a:t>
            </a:r>
          </a:p>
          <a:p>
            <a:r>
              <a:rPr lang="tr-TR" sz="2000" dirty="0">
                <a:latin typeface="Arial" pitchFamily="34" charset="0"/>
                <a:cs typeface="Arial" pitchFamily="34" charset="0"/>
              </a:rPr>
              <a:t>Anormal cilt hassasiyeti</a:t>
            </a:r>
          </a:p>
          <a:p>
            <a:r>
              <a:rPr lang="tr-TR" sz="2000" dirty="0">
                <a:latin typeface="Arial" pitchFamily="34" charset="0"/>
                <a:cs typeface="Arial" pitchFamily="34" charset="0"/>
              </a:rPr>
              <a:t>Ateş 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4239490" y="1266901"/>
            <a:ext cx="2378023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tr-TR" sz="2400" b="1" u="sng" dirty="0">
                <a:latin typeface="Arial" pitchFamily="34" charset="0"/>
                <a:cs typeface="Arial" pitchFamily="34" charset="0"/>
              </a:rPr>
              <a:t>Akut Dönem</a:t>
            </a:r>
          </a:p>
          <a:p>
            <a:r>
              <a:rPr lang="tr-TR" sz="2000" dirty="0">
                <a:latin typeface="Arial" pitchFamily="34" charset="0"/>
                <a:cs typeface="Arial" pitchFamily="34" charset="0"/>
              </a:rPr>
              <a:t>Tek taraflı </a:t>
            </a:r>
            <a:r>
              <a:rPr lang="tr-TR" sz="2000" dirty="0" err="1">
                <a:latin typeface="Arial" pitchFamily="34" charset="0"/>
                <a:cs typeface="Arial" pitchFamily="34" charset="0"/>
              </a:rPr>
              <a:t>veziküler</a:t>
            </a:r>
            <a:endParaRPr lang="tr-TR" sz="2000" dirty="0">
              <a:latin typeface="Arial" pitchFamily="34" charset="0"/>
              <a:cs typeface="Arial" pitchFamily="34" charset="0"/>
            </a:endParaRPr>
          </a:p>
          <a:p>
            <a:r>
              <a:rPr lang="tr-TR" sz="2000" dirty="0">
                <a:latin typeface="Arial" pitchFamily="34" charset="0"/>
                <a:cs typeface="Arial" pitchFamily="34" charset="0"/>
              </a:rPr>
              <a:t> döküntü ve ağrı </a:t>
            </a:r>
          </a:p>
          <a:p>
            <a:r>
              <a:rPr lang="tr-TR" sz="2000" dirty="0">
                <a:latin typeface="Arial" pitchFamily="34" charset="0"/>
                <a:cs typeface="Arial" pitchFamily="34" charset="0"/>
              </a:rPr>
              <a:t>2-4 hafta </a:t>
            </a:r>
          </a:p>
          <a:p>
            <a:endParaRPr lang="tr-TR" sz="2000" dirty="0">
              <a:latin typeface="Arial" pitchFamily="34" charset="0"/>
              <a:cs typeface="Arial" pitchFamily="34" charset="0"/>
            </a:endParaRPr>
          </a:p>
          <a:p>
            <a:endParaRPr lang="tr-TR" sz="2000" dirty="0">
              <a:latin typeface="Arial" pitchFamily="34" charset="0"/>
              <a:cs typeface="Arial" pitchFamily="34" charset="0"/>
            </a:endParaRPr>
          </a:p>
          <a:p>
            <a:endParaRPr lang="tr-T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ağ Ok 7"/>
          <p:cNvSpPr/>
          <p:nvPr/>
        </p:nvSpPr>
        <p:spPr>
          <a:xfrm>
            <a:off x="3114269" y="2258291"/>
            <a:ext cx="1125221" cy="4849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Metin kutusu 8"/>
          <p:cNvSpPr txBox="1"/>
          <p:nvPr/>
        </p:nvSpPr>
        <p:spPr>
          <a:xfrm>
            <a:off x="8271164" y="1205345"/>
            <a:ext cx="2680542" cy="23698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tr-TR" sz="2400" b="1" u="sng" dirty="0" err="1">
                <a:latin typeface="Arial" pitchFamily="34" charset="0"/>
                <a:cs typeface="Arial" pitchFamily="34" charset="0"/>
              </a:rPr>
              <a:t>Subakut</a:t>
            </a:r>
            <a:r>
              <a:rPr lang="tr-TR" sz="2400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u="sng" dirty="0" err="1">
                <a:latin typeface="Arial" pitchFamily="34" charset="0"/>
                <a:cs typeface="Arial" pitchFamily="34" charset="0"/>
              </a:rPr>
              <a:t>herpetik</a:t>
            </a:r>
            <a:endParaRPr lang="tr-TR" sz="2400" b="1" u="sng" dirty="0">
              <a:latin typeface="Arial" pitchFamily="34" charset="0"/>
              <a:cs typeface="Arial" pitchFamily="34" charset="0"/>
            </a:endParaRPr>
          </a:p>
          <a:p>
            <a:r>
              <a:rPr lang="tr-TR" sz="2400" b="1" u="sng" dirty="0">
                <a:latin typeface="Arial" pitchFamily="34" charset="0"/>
                <a:cs typeface="Arial" pitchFamily="34" charset="0"/>
              </a:rPr>
              <a:t> nevralji (PHN) </a:t>
            </a:r>
          </a:p>
          <a:p>
            <a:r>
              <a:rPr lang="tr-TR" sz="2000" dirty="0">
                <a:latin typeface="Arial" pitchFamily="34" charset="0"/>
                <a:cs typeface="Arial" pitchFamily="34" charset="0"/>
              </a:rPr>
              <a:t>Kabuklanma ve </a:t>
            </a:r>
          </a:p>
          <a:p>
            <a:r>
              <a:rPr lang="tr-TR" sz="2000" dirty="0">
                <a:latin typeface="Arial" pitchFamily="34" charset="0"/>
                <a:cs typeface="Arial" pitchFamily="34" charset="0"/>
              </a:rPr>
              <a:t>derinin iyileşmesi</a:t>
            </a:r>
          </a:p>
          <a:p>
            <a:r>
              <a:rPr lang="tr-TR" sz="2000" dirty="0">
                <a:latin typeface="Arial" pitchFamily="34" charset="0"/>
                <a:cs typeface="Arial" pitchFamily="34" charset="0"/>
              </a:rPr>
              <a:t>3 aya kadar</a:t>
            </a:r>
          </a:p>
          <a:p>
            <a:endParaRPr lang="tr-TR" sz="2000" b="1" u="sng" dirty="0">
              <a:latin typeface="Arial" pitchFamily="34" charset="0"/>
              <a:cs typeface="Arial" pitchFamily="34" charset="0"/>
            </a:endParaRPr>
          </a:p>
          <a:p>
            <a:endParaRPr lang="tr-TR" sz="20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ağ Ok 9"/>
          <p:cNvSpPr/>
          <p:nvPr/>
        </p:nvSpPr>
        <p:spPr>
          <a:xfrm>
            <a:off x="6728350" y="2258291"/>
            <a:ext cx="1542814" cy="522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Metin kutusu 10"/>
          <p:cNvSpPr txBox="1"/>
          <p:nvPr/>
        </p:nvSpPr>
        <p:spPr>
          <a:xfrm>
            <a:off x="7660391" y="4471687"/>
            <a:ext cx="4272323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tr-TR" sz="2400" b="1" u="sng" dirty="0">
                <a:latin typeface="Arial" pitchFamily="34" charset="0"/>
                <a:cs typeface="Arial" pitchFamily="34" charset="0"/>
              </a:rPr>
              <a:t>Kronik dönem</a:t>
            </a:r>
          </a:p>
          <a:p>
            <a:r>
              <a:rPr lang="tr-TR" sz="2400" b="1" u="sng" dirty="0">
                <a:latin typeface="Arial" pitchFamily="34" charset="0"/>
                <a:cs typeface="Arial" pitchFamily="34" charset="0"/>
              </a:rPr>
              <a:t>Post </a:t>
            </a:r>
            <a:r>
              <a:rPr lang="tr-TR" sz="2400" b="1" u="sng" dirty="0" err="1">
                <a:latin typeface="Arial" pitchFamily="34" charset="0"/>
                <a:cs typeface="Arial" pitchFamily="34" charset="0"/>
              </a:rPr>
              <a:t>Herpetik</a:t>
            </a:r>
            <a:r>
              <a:rPr lang="tr-TR" sz="2400" b="1" u="sng" dirty="0">
                <a:latin typeface="Arial" pitchFamily="34" charset="0"/>
                <a:cs typeface="Arial" pitchFamily="34" charset="0"/>
              </a:rPr>
              <a:t> nevralji (PHN)</a:t>
            </a:r>
          </a:p>
          <a:p>
            <a:r>
              <a:rPr lang="tr-TR" sz="2000" dirty="0">
                <a:latin typeface="Arial" pitchFamily="34" charset="0"/>
                <a:cs typeface="Arial" pitchFamily="34" charset="0"/>
              </a:rPr>
              <a:t>Döküntü başladıktan sonra 90</a:t>
            </a:r>
          </a:p>
          <a:p>
            <a:r>
              <a:rPr lang="tr-TR" sz="2000" dirty="0">
                <a:latin typeface="Arial" pitchFamily="34" charset="0"/>
                <a:cs typeface="Arial" pitchFamily="34" charset="0"/>
              </a:rPr>
              <a:t>günden uzun süren </a:t>
            </a:r>
            <a:r>
              <a:rPr lang="tr-TR" sz="2000" dirty="0" err="1">
                <a:latin typeface="Arial" pitchFamily="34" charset="0"/>
                <a:cs typeface="Arial" pitchFamily="34" charset="0"/>
              </a:rPr>
              <a:t>nöropatik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 ağrı</a:t>
            </a:r>
          </a:p>
          <a:p>
            <a:r>
              <a:rPr lang="tr-TR" sz="2000" dirty="0">
                <a:latin typeface="Arial" pitchFamily="34" charset="0"/>
                <a:cs typeface="Arial" pitchFamily="34" charset="0"/>
              </a:rPr>
              <a:t>%5-30 hastada</a:t>
            </a:r>
          </a:p>
        </p:txBody>
      </p:sp>
      <p:sp>
        <p:nvSpPr>
          <p:cNvPr id="12" name="Aşağı Ok 11"/>
          <p:cNvSpPr/>
          <p:nvPr/>
        </p:nvSpPr>
        <p:spPr>
          <a:xfrm>
            <a:off x="9361714" y="3601129"/>
            <a:ext cx="595086" cy="8041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Metin kutusu 12"/>
          <p:cNvSpPr txBox="1"/>
          <p:nvPr/>
        </p:nvSpPr>
        <p:spPr>
          <a:xfrm>
            <a:off x="100830" y="5764348"/>
            <a:ext cx="62547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i="1" dirty="0" err="1">
                <a:latin typeface="Arial" pitchFamily="34" charset="0"/>
                <a:cs typeface="Arial" pitchFamily="34" charset="0"/>
              </a:rPr>
              <a:t>Kawai</a:t>
            </a:r>
            <a:r>
              <a:rPr lang="tr-TR" i="1" dirty="0">
                <a:latin typeface="Arial" pitchFamily="34" charset="0"/>
                <a:cs typeface="Arial" pitchFamily="34" charset="0"/>
              </a:rPr>
              <a:t> et. Al. BMJ Open 2014;4:e004833.</a:t>
            </a:r>
          </a:p>
          <a:p>
            <a:r>
              <a:rPr lang="tr-TR" i="1" dirty="0" err="1">
                <a:latin typeface="Arial" panose="020B0604020202020204" pitchFamily="34" charset="0"/>
                <a:cs typeface="Arial" panose="020B0604020202020204" pitchFamily="34" charset="0"/>
              </a:rPr>
              <a:t>Jeffrey</a:t>
            </a:r>
            <a:r>
              <a:rPr lang="tr-TR" i="1" dirty="0">
                <a:latin typeface="Arial" panose="020B0604020202020204" pitchFamily="34" charset="0"/>
                <a:cs typeface="Arial" panose="020B0604020202020204" pitchFamily="34" charset="0"/>
              </a:rPr>
              <a:t> M. </a:t>
            </a:r>
            <a:r>
              <a:rPr lang="tr-TR" i="1" dirty="0" err="1">
                <a:latin typeface="Arial" panose="020B0604020202020204" pitchFamily="34" charset="0"/>
                <a:cs typeface="Arial" panose="020B0604020202020204" pitchFamily="34" charset="0"/>
              </a:rPr>
              <a:t>Weinberg</a:t>
            </a:r>
            <a:r>
              <a:rPr lang="tr-TR" i="1" dirty="0">
                <a:latin typeface="Arial" panose="020B0604020202020204" pitchFamily="34" charset="0"/>
                <a:cs typeface="Arial" panose="020B0604020202020204" pitchFamily="34" charset="0"/>
              </a:rPr>
              <a:t> J Am </a:t>
            </a:r>
            <a:r>
              <a:rPr lang="tr-TR" i="1" dirty="0" err="1">
                <a:latin typeface="Arial" panose="020B0604020202020204" pitchFamily="34" charset="0"/>
                <a:cs typeface="Arial" panose="020B0604020202020204" pitchFamily="34" charset="0"/>
              </a:rPr>
              <a:t>Acad</a:t>
            </a:r>
            <a:r>
              <a:rPr lang="tr-TR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i="1" dirty="0" err="1">
                <a:latin typeface="Arial" panose="020B0604020202020204" pitchFamily="34" charset="0"/>
                <a:cs typeface="Arial" panose="020B0604020202020204" pitchFamily="34" charset="0"/>
              </a:rPr>
              <a:t>Dermatol</a:t>
            </a:r>
            <a:r>
              <a:rPr lang="tr-TR" i="1" dirty="0">
                <a:latin typeface="Arial" pitchFamily="34" charset="0"/>
                <a:cs typeface="Arial" pitchFamily="34" charset="0"/>
              </a:rPr>
              <a:t> 2007;57:S130-5.)</a:t>
            </a:r>
          </a:p>
          <a:p>
            <a:endParaRPr lang="tr-TR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30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44176D6-B7A3-6DAA-CF24-B13DAA62E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357" y="153793"/>
            <a:ext cx="11696114" cy="704338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2-AKUT EKSUDATİF-2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AC6C518E-E9EE-2BFD-B566-C4C04EABB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169" y="858131"/>
            <a:ext cx="3044483" cy="5341198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4CEF78AA-999E-95D3-914D-A055A73CE873}"/>
              </a:ext>
            </a:extLst>
          </p:cNvPr>
          <p:cNvSpPr txBox="1"/>
          <p:nvPr/>
        </p:nvSpPr>
        <p:spPr>
          <a:xfrm>
            <a:off x="872197" y="6483555"/>
            <a:ext cx="6325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(</a:t>
            </a:r>
            <a:r>
              <a:rPr lang="tr-TR" i="1" dirty="0">
                <a:latin typeface="Arial" panose="020B0604020202020204" pitchFamily="34" charset="0"/>
                <a:cs typeface="Arial" panose="020B0604020202020204" pitchFamily="34" charset="0"/>
              </a:rPr>
              <a:t>Jeffrey M. </a:t>
            </a:r>
            <a:r>
              <a:rPr lang="tr-TR" i="1" dirty="0" err="1">
                <a:latin typeface="Arial" panose="020B0604020202020204" pitchFamily="34" charset="0"/>
                <a:cs typeface="Arial" panose="020B0604020202020204" pitchFamily="34" charset="0"/>
              </a:rPr>
              <a:t>Weinberg</a:t>
            </a:r>
            <a:r>
              <a:rPr lang="tr-TR" i="1" dirty="0">
                <a:latin typeface="Arial" panose="020B0604020202020204" pitchFamily="34" charset="0"/>
                <a:cs typeface="Arial" panose="020B0604020202020204" pitchFamily="34" charset="0"/>
              </a:rPr>
              <a:t> J </a:t>
            </a:r>
            <a:r>
              <a:rPr lang="tr-TR" i="1" dirty="0" err="1">
                <a:latin typeface="Arial" panose="020B0604020202020204" pitchFamily="34" charset="0"/>
                <a:cs typeface="Arial" panose="020B0604020202020204" pitchFamily="34" charset="0"/>
              </a:rPr>
              <a:t>Am</a:t>
            </a:r>
            <a:r>
              <a:rPr lang="tr-TR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i="1" dirty="0" err="1">
                <a:latin typeface="Arial" panose="020B0604020202020204" pitchFamily="34" charset="0"/>
                <a:cs typeface="Arial" panose="020B0604020202020204" pitchFamily="34" charset="0"/>
              </a:rPr>
              <a:t>Acad</a:t>
            </a:r>
            <a:r>
              <a:rPr lang="tr-TR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i="1" dirty="0" err="1">
                <a:latin typeface="Arial" panose="020B0604020202020204" pitchFamily="34" charset="0"/>
                <a:cs typeface="Arial" panose="020B0604020202020204" pitchFamily="34" charset="0"/>
              </a:rPr>
              <a:t>Dermatol</a:t>
            </a:r>
            <a:r>
              <a:rPr lang="tr-TR" i="1" dirty="0">
                <a:latin typeface="Arial" panose="020B0604020202020204" pitchFamily="34" charset="0"/>
                <a:cs typeface="Arial" panose="020B0604020202020204" pitchFamily="34" charset="0"/>
              </a:rPr>
              <a:t> 2007;57:S130-5.)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7A74834F-737F-8932-5608-3F129B6B0510}"/>
              </a:ext>
            </a:extLst>
          </p:cNvPr>
          <p:cNvSpPr txBox="1"/>
          <p:nvPr/>
        </p:nvSpPr>
        <p:spPr>
          <a:xfrm>
            <a:off x="3460652" y="1266092"/>
            <a:ext cx="8482819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Veziküller;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Başlangıç lezyonu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eritematöz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papül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olarak başlar, 12-24 saatte veziküle dönüşür. 3-7 günden sonra yeni lezyon gelişmez. Ancak yaş ve lokalizasyona göre süre değişebilir. 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318A73B1-158E-F89C-77A5-10450576B6B4}"/>
              </a:ext>
            </a:extLst>
          </p:cNvPr>
          <p:cNvSpPr txBox="1"/>
          <p:nvPr/>
        </p:nvSpPr>
        <p:spPr>
          <a:xfrm>
            <a:off x="3460652" y="3119978"/>
            <a:ext cx="8482819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Püstül ;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3 gün sonra veziküller püstül haline gelir. 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A7D5FAA9-1FD6-B62E-DD79-975AB455A448}"/>
              </a:ext>
            </a:extLst>
          </p:cNvPr>
          <p:cNvSpPr txBox="1"/>
          <p:nvPr/>
        </p:nvSpPr>
        <p:spPr>
          <a:xfrm>
            <a:off x="3460653" y="4693819"/>
            <a:ext cx="8482818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Kabuklanma ;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7-10 gün sonra kabuklanır. </a:t>
            </a:r>
          </a:p>
        </p:txBody>
      </p:sp>
    </p:spTree>
    <p:extLst>
      <p:ext uri="{BB962C8B-B14F-4D97-AF65-F5344CB8AC3E}">
        <p14:creationId xmlns:p14="http://schemas.microsoft.com/office/powerpoint/2010/main" val="53550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029B601-41F2-8946-FFEC-AA3E6F171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498" y="182245"/>
            <a:ext cx="11844997" cy="1111983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tr-TR" sz="4000" b="1" dirty="0">
                <a:latin typeface="Arial" panose="020B0604020202020204" pitchFamily="34" charset="0"/>
                <a:cs typeface="Arial" panose="020B0604020202020204" pitchFamily="34" charset="0"/>
              </a:rPr>
              <a:t>KOMPLİKASYONLAR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3E3D8AB-6DF9-C397-4ED3-B33BEC319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499" y="1445927"/>
            <a:ext cx="11844997" cy="437809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1-POST HERPETİK NEVRALJİ (PHN):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En sık görülen komplikasyon 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Ağrı,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allodini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ile birlikte şiddetli, sürekli veya aralıklı yanma veya elektrik çarpması benzeri veya delici ağrıdır.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Zona başlangıcından 90 günden sonra devam eden veya gelişen ağrı olarak tanımlanır. 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PHN, %10-18 arasında görülür.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50 yaş üzerinde daha sık ve ağır seyreder.(%80’i &gt;50 yaş) 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80 yaş üzerindeki vakaları 1/3’ünde </a:t>
            </a:r>
          </a:p>
          <a:p>
            <a:pPr marL="0" indent="0">
              <a:buNone/>
            </a:pPr>
            <a:endParaRPr lang="tr-TR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BAC0567F-F856-6DCC-0057-C7513B35C6CB}"/>
              </a:ext>
            </a:extLst>
          </p:cNvPr>
          <p:cNvSpPr txBox="1"/>
          <p:nvPr/>
        </p:nvSpPr>
        <p:spPr>
          <a:xfrm>
            <a:off x="5852161" y="5852161"/>
            <a:ext cx="59682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US" altLang="en-US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Koshy. Indian J Dermatol </a:t>
            </a:r>
            <a:r>
              <a:rPr lang="en-US" altLang="en-US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Venereol</a:t>
            </a:r>
            <a:r>
              <a:rPr lang="en-US" altLang="en-US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Leprol</a:t>
            </a:r>
            <a:r>
              <a:rPr lang="en-US" altLang="en-US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2018;84:251. </a:t>
            </a:r>
            <a:endParaRPr lang="tr-TR" altLang="en-US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US" altLang="en-US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Saguil</a:t>
            </a:r>
            <a:r>
              <a:rPr lang="en-US" altLang="en-US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Am Fam Physician. 2017;96:656. </a:t>
            </a:r>
            <a:endParaRPr lang="tr-TR" altLang="en-US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US" altLang="en-US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cdc.gov/</a:t>
            </a:r>
            <a:r>
              <a:rPr lang="en-US" altLang="en-US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mmwr</a:t>
            </a:r>
            <a:r>
              <a:rPr lang="en-US" altLang="en-US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/preview/</a:t>
            </a:r>
            <a:r>
              <a:rPr lang="en-US" altLang="en-US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mmwrhtml</a:t>
            </a:r>
            <a:r>
              <a:rPr lang="en-US" altLang="en-US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/rr5705a1.htm.</a:t>
            </a:r>
          </a:p>
        </p:txBody>
      </p:sp>
    </p:spTree>
    <p:extLst>
      <p:ext uri="{BB962C8B-B14F-4D97-AF65-F5344CB8AC3E}">
        <p14:creationId xmlns:p14="http://schemas.microsoft.com/office/powerpoint/2010/main" val="152772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1A23818-DC84-5909-4F8B-2DE7C6259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28" y="174171"/>
            <a:ext cx="11654971" cy="781504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tr-TR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Rekürens</a:t>
            </a:r>
            <a:r>
              <a:rPr lang="tr-TR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48A5466-F94F-9F7C-1606-A6630CA4C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628" y="1146629"/>
            <a:ext cx="11843658" cy="490582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1 Ocak 2003-2 Şubat 2023, PUBMED taraması, 28 çalışma </a:t>
            </a:r>
          </a:p>
          <a:p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İmmunsupresif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immunkompetan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hastalar, takip süresi 2 yıl-27 yıl</a:t>
            </a:r>
          </a:p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İlk HZ atağından sonraki 10 yılda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%1.2-%9,6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nüks </a:t>
            </a:r>
          </a:p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İnsidans oranı 1,7-16.6 / 1000 hasta yılı </a:t>
            </a:r>
          </a:p>
          <a:p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İmmunkompromize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kişilerde HZ nüks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%0-18.2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insidans oranı 17-55 / 1000 hasta yılı</a:t>
            </a:r>
          </a:p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İlk epizod ile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rekürens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arasında geçen süre 2 yıl-13.7 yıl</a:t>
            </a:r>
          </a:p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Güney Kore çalışmasında %11’i iki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rekürens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%1.2’si 3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rekürens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Kanada’dan yapılan retrospektif çalışmada (1994-2010) 194584 kişi değerlendirmesinde %8.2 bir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rekürens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%2’si multipl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rekürens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41978928-DE60-B5D2-5FD3-E36185D5D05A}"/>
              </a:ext>
            </a:extLst>
          </p:cNvPr>
          <p:cNvSpPr txBox="1"/>
          <p:nvPr/>
        </p:nvSpPr>
        <p:spPr>
          <a:xfrm>
            <a:off x="6714980" y="6205639"/>
            <a:ext cx="5070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i="1" dirty="0" err="1">
                <a:latin typeface="Arial" panose="020B0604020202020204" pitchFamily="34" charset="0"/>
                <a:cs typeface="Arial" panose="020B0604020202020204" pitchFamily="34" charset="0"/>
              </a:rPr>
              <a:t>Parikh</a:t>
            </a:r>
            <a:r>
              <a:rPr lang="tr-TR" i="1" dirty="0">
                <a:latin typeface="Arial" panose="020B0604020202020204" pitchFamily="34" charset="0"/>
                <a:cs typeface="Arial" panose="020B0604020202020204" pitchFamily="34" charset="0"/>
              </a:rPr>
              <a:t> R, et al. </a:t>
            </a:r>
            <a:r>
              <a:rPr lang="tr-TR" i="1" dirty="0" err="1">
                <a:latin typeface="Arial" panose="020B0604020202020204" pitchFamily="34" charset="0"/>
                <a:cs typeface="Arial" panose="020B0604020202020204" pitchFamily="34" charset="0"/>
              </a:rPr>
              <a:t>Dermatol</a:t>
            </a:r>
            <a:r>
              <a:rPr lang="tr-TR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i="1" dirty="0" err="1">
                <a:latin typeface="Arial" panose="020B0604020202020204" pitchFamily="34" charset="0"/>
                <a:cs typeface="Arial" panose="020B0604020202020204" pitchFamily="34" charset="0"/>
              </a:rPr>
              <a:t>Ther</a:t>
            </a:r>
            <a:r>
              <a:rPr lang="tr-TR" i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tr-TR" i="1" dirty="0" err="1">
                <a:latin typeface="Arial" panose="020B0604020202020204" pitchFamily="34" charset="0"/>
                <a:cs typeface="Arial" panose="020B0604020202020204" pitchFamily="34" charset="0"/>
              </a:rPr>
              <a:t>Heidelb</a:t>
            </a:r>
            <a:r>
              <a:rPr lang="tr-TR" i="1" dirty="0">
                <a:latin typeface="Arial" panose="020B0604020202020204" pitchFamily="34" charset="0"/>
                <a:cs typeface="Arial" panose="020B0604020202020204" pitchFamily="34" charset="0"/>
              </a:rPr>
              <a:t>). 2024</a:t>
            </a:r>
          </a:p>
        </p:txBody>
      </p:sp>
    </p:spTree>
    <p:extLst>
      <p:ext uri="{BB962C8B-B14F-4D97-AF65-F5344CB8AC3E}">
        <p14:creationId xmlns:p14="http://schemas.microsoft.com/office/powerpoint/2010/main" val="298741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>
            <a:extLst>
              <a:ext uri="{FF2B5EF4-FFF2-40B4-BE49-F238E27FC236}">
                <a16:creationId xmlns:a16="http://schemas.microsoft.com/office/drawing/2014/main" id="{B02B3F77-0932-6DA7-553F-690289DFB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29" y="365126"/>
            <a:ext cx="11742057" cy="825046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tr-TR" sz="4400" b="1" dirty="0">
                <a:latin typeface="Arial" panose="020B0604020202020204" pitchFamily="34" charset="0"/>
                <a:cs typeface="Arial" panose="020B0604020202020204" pitchFamily="34" charset="0"/>
              </a:rPr>
              <a:t>TEDAVİDE AMAÇ </a:t>
            </a:r>
            <a:endParaRPr lang="tr-TR" dirty="0"/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445276DF-F140-4586-06EE-20C8B267A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629" y="1364343"/>
            <a:ext cx="11742057" cy="326307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Akut </a:t>
            </a:r>
            <a:r>
              <a:rPr lang="tr-TR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viral</a:t>
            </a:r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enfeksiyonun tedavisi</a:t>
            </a:r>
          </a:p>
          <a:p>
            <a:endParaRPr lang="tr-TR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Akut ağrının tedavisi </a:t>
            </a:r>
          </a:p>
          <a:p>
            <a:pPr marL="0" indent="0" algn="l">
              <a:buNone/>
            </a:pPr>
            <a:endParaRPr lang="tr-TR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PHN gelişimini önlemek </a:t>
            </a:r>
          </a:p>
          <a:p>
            <a:pPr algn="l"/>
            <a:endParaRPr lang="tr-TR" sz="4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81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9C8D857-E900-8874-8B07-1FDC42158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971" y="203199"/>
            <a:ext cx="11422743" cy="89761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tr-TR" sz="4000" b="1" dirty="0">
                <a:latin typeface="Arial" panose="020B0604020202020204" pitchFamily="34" charset="0"/>
                <a:cs typeface="Arial" panose="020B0604020202020204" pitchFamily="34" charset="0"/>
              </a:rPr>
              <a:t>TEDAVİ (Anti-viral) </a:t>
            </a:r>
          </a:p>
        </p:txBody>
      </p:sp>
      <p:graphicFrame>
        <p:nvGraphicFramePr>
          <p:cNvPr id="6" name="Tablo 5">
            <a:extLst>
              <a:ext uri="{FF2B5EF4-FFF2-40B4-BE49-F238E27FC236}">
                <a16:creationId xmlns:a16="http://schemas.microsoft.com/office/drawing/2014/main" id="{D2A307C7-091E-35A2-4BFD-84D5BF9BEF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0437383"/>
              </p:ext>
            </p:extLst>
          </p:nvPr>
        </p:nvGraphicFramePr>
        <p:xfrm>
          <a:off x="224971" y="1139372"/>
          <a:ext cx="11466286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8114">
                  <a:extLst>
                    <a:ext uri="{9D8B030D-6E8A-4147-A177-3AD203B41FA5}">
                      <a16:colId xmlns:a16="http://schemas.microsoft.com/office/drawing/2014/main" val="1530652213"/>
                    </a:ext>
                  </a:extLst>
                </a:gridCol>
                <a:gridCol w="5516443">
                  <a:extLst>
                    <a:ext uri="{9D8B030D-6E8A-4147-A177-3AD203B41FA5}">
                      <a16:colId xmlns:a16="http://schemas.microsoft.com/office/drawing/2014/main" val="2444140423"/>
                    </a:ext>
                  </a:extLst>
                </a:gridCol>
                <a:gridCol w="3801729">
                  <a:extLst>
                    <a:ext uri="{9D8B030D-6E8A-4147-A177-3AD203B41FA5}">
                      <a16:colId xmlns:a16="http://schemas.microsoft.com/office/drawing/2014/main" val="3813018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İlaç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Doz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Açıklama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9076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Asiklovir</a:t>
                      </a:r>
                      <a:r>
                        <a:rPr lang="tr-T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5x800 mg </a:t>
                      </a:r>
                      <a:r>
                        <a:rPr lang="tr-TR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</a:t>
                      </a:r>
                      <a:r>
                        <a:rPr lang="tr-T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Bioyararlanım</a:t>
                      </a:r>
                      <a:r>
                        <a:rPr lang="tr-T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sınırlı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589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r-TR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3x500 mg IV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Komplike olmayan HZ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8185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r-TR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3-5x10mg/kg/gün IV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Ciddi, </a:t>
                      </a:r>
                      <a:r>
                        <a:rPr lang="tr-TR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İmmunsuprese</a:t>
                      </a:r>
                      <a:r>
                        <a:rPr lang="tr-T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HZ</a:t>
                      </a:r>
                    </a:p>
                    <a:p>
                      <a:r>
                        <a:rPr lang="tr-T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gün, </a:t>
                      </a:r>
                      <a:r>
                        <a:rPr lang="tr-TR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gnl</a:t>
                      </a:r>
                      <a:r>
                        <a:rPr lang="tr-T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5-7 gün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149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r-TR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Çocuk: 3x10mg/kg/gün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</a:t>
                      </a:r>
                      <a:r>
                        <a:rPr lang="tr-T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günlük doz 2,5 g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3512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Brivudin</a:t>
                      </a:r>
                      <a:r>
                        <a:rPr lang="tr-T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 mg (1x1) 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gün </a:t>
                      </a:r>
                    </a:p>
                    <a:p>
                      <a:r>
                        <a:rPr lang="tr-T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Son 4 </a:t>
                      </a:r>
                      <a:r>
                        <a:rPr lang="tr-TR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hf</a:t>
                      </a:r>
                      <a:r>
                        <a:rPr lang="tr-T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içinde </a:t>
                      </a:r>
                      <a:r>
                        <a:rPr lang="tr-TR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5-FU bileşikleri ile </a:t>
                      </a:r>
                      <a:r>
                        <a:rPr lang="tr-TR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tdv</a:t>
                      </a:r>
                      <a:r>
                        <a:rPr lang="tr-TR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varsa kontrendike 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019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Valasiklovir</a:t>
                      </a:r>
                      <a:r>
                        <a:rPr lang="tr-T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3x1000 mg /gün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gün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8174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Famsiklovir</a:t>
                      </a:r>
                      <a:r>
                        <a:rPr lang="tr-T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3x250-500 mg/gün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ACV dirençli olgularda 2. seçenek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659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090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>
            <a:extLst>
              <a:ext uri="{FF2B5EF4-FFF2-40B4-BE49-F238E27FC236}">
                <a16:creationId xmlns:a16="http://schemas.microsoft.com/office/drawing/2014/main" id="{B02B3F77-0932-6DA7-553F-690289DFB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29" y="365126"/>
            <a:ext cx="11742057" cy="825046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tr-TR" sz="4400" b="1" dirty="0">
                <a:latin typeface="Arial" panose="020B0604020202020204" pitchFamily="34" charset="0"/>
                <a:cs typeface="Arial" panose="020B0604020202020204" pitchFamily="34" charset="0"/>
              </a:rPr>
              <a:t>TEDAVİ (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tr-TR" sz="4400" b="1" dirty="0">
                <a:latin typeface="Arial" panose="020B0604020202020204" pitchFamily="34" charset="0"/>
                <a:cs typeface="Arial" panose="020B0604020202020204" pitchFamily="34" charset="0"/>
              </a:rPr>
              <a:t>öropatik ağrı) </a:t>
            </a:r>
            <a:endParaRPr lang="tr-TR" dirty="0"/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445276DF-F140-4586-06EE-20C8B267A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629" y="1364343"/>
            <a:ext cx="11742057" cy="480422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 algn="l">
              <a:lnSpc>
                <a:spcPct val="120000"/>
              </a:lnSpc>
            </a:pPr>
            <a:r>
              <a:rPr lang="tr-TR" sz="36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Trisiklik</a:t>
            </a:r>
            <a:r>
              <a:rPr lang="tr-TR" sz="3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antidepresanlar (</a:t>
            </a:r>
            <a:r>
              <a:rPr lang="tr-TR" sz="36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amitriptilin</a:t>
            </a:r>
            <a:r>
              <a:rPr lang="tr-TR" sz="3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6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vb</a:t>
            </a:r>
            <a:r>
              <a:rPr lang="tr-TR" sz="3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¼ hasta konfüzyon, sedasyon, üriner retansiyon ve </a:t>
            </a:r>
            <a:r>
              <a:rPr lang="tr-TR" sz="36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kardiyotoksisite</a:t>
            </a:r>
            <a:r>
              <a:rPr lang="tr-TR" sz="3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nedeniyle ilacı alamaz) </a:t>
            </a:r>
          </a:p>
          <a:p>
            <a:pPr algn="l">
              <a:lnSpc>
                <a:spcPct val="120000"/>
              </a:lnSpc>
            </a:pPr>
            <a:r>
              <a:rPr lang="tr-TR" sz="3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Selektif serotonin inhibitörleri</a:t>
            </a:r>
          </a:p>
          <a:p>
            <a:pPr algn="l">
              <a:lnSpc>
                <a:spcPct val="120000"/>
              </a:lnSpc>
            </a:pPr>
            <a:r>
              <a:rPr lang="tr-T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Opioidler</a:t>
            </a:r>
            <a:r>
              <a:rPr lang="tr-T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tr-T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tramadol</a:t>
            </a:r>
            <a:r>
              <a:rPr lang="tr-T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vb</a:t>
            </a:r>
            <a:r>
              <a:rPr lang="tr-T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tr-TR" sz="36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20000"/>
              </a:lnSpc>
            </a:pPr>
            <a:r>
              <a:rPr lang="tr-TR" sz="3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Gabapentin</a:t>
            </a:r>
            <a:r>
              <a:rPr lang="tr-TR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veya </a:t>
            </a:r>
            <a:r>
              <a:rPr lang="tr-TR" sz="3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pregabalin</a:t>
            </a:r>
            <a:r>
              <a:rPr lang="tr-TR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tr-T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(PHN için ilk seçenek) </a:t>
            </a:r>
          </a:p>
          <a:p>
            <a:pPr algn="l">
              <a:lnSpc>
                <a:spcPct val="120000"/>
              </a:lnSpc>
            </a:pPr>
            <a:r>
              <a:rPr lang="tr-TR" sz="3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Topikal </a:t>
            </a:r>
            <a:r>
              <a:rPr lang="tr-TR" sz="36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kapsaisin</a:t>
            </a:r>
            <a:r>
              <a:rPr lang="tr-TR" sz="3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içeren kremler</a:t>
            </a:r>
          </a:p>
          <a:p>
            <a:pPr algn="l">
              <a:lnSpc>
                <a:spcPct val="120000"/>
              </a:lnSpc>
            </a:pPr>
            <a:r>
              <a:rPr lang="tr-T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Lidokain</a:t>
            </a:r>
            <a:r>
              <a:rPr lang="tr-T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içeren </a:t>
            </a:r>
            <a:r>
              <a:rPr lang="tr-T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transdermal</a:t>
            </a:r>
            <a:r>
              <a:rPr lang="tr-T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ilaçlar </a:t>
            </a:r>
          </a:p>
          <a:p>
            <a:pPr>
              <a:lnSpc>
                <a:spcPct val="120000"/>
              </a:lnSpc>
            </a:pPr>
            <a:r>
              <a:rPr lang="tr-TR" sz="3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TENS (</a:t>
            </a:r>
            <a:r>
              <a:rPr lang="tr-TR" sz="36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transkutanöz</a:t>
            </a:r>
            <a:r>
              <a:rPr lang="tr-TR" sz="3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nöral </a:t>
            </a:r>
            <a:r>
              <a:rPr lang="tr-TR" sz="36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elektrostimulasyon</a:t>
            </a:r>
            <a:r>
              <a:rPr lang="tr-TR" sz="3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>
              <a:lnSpc>
                <a:spcPct val="120000"/>
              </a:lnSpc>
            </a:pPr>
            <a:r>
              <a:rPr lang="tr-TR" sz="3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Sistemik kortikosteroid</a:t>
            </a:r>
            <a:br>
              <a:rPr lang="tr-TR" sz="3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tr-TR" sz="36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tr-TR" sz="4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tr-TR" sz="1800" b="0" i="0" u="none" strike="noStrike" baseline="0" dirty="0">
              <a:solidFill>
                <a:srgbClr val="000000"/>
              </a:solidFill>
              <a:latin typeface="URWPalladioL-Roma"/>
            </a:endParaRP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6A86E332-1F40-F66F-AC83-421DCC97D4FF}"/>
              </a:ext>
            </a:extLst>
          </p:cNvPr>
          <p:cNvSpPr txBox="1"/>
          <p:nvPr/>
        </p:nvSpPr>
        <p:spPr>
          <a:xfrm>
            <a:off x="5558971" y="6168571"/>
            <a:ext cx="6313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Patil A. </a:t>
            </a:r>
            <a:r>
              <a:rPr lang="fr-FR" sz="1800" i="1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Viruses</a:t>
            </a:r>
            <a:r>
              <a:rPr lang="fr-FR" sz="180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2022, 14, 192</a:t>
            </a:r>
            <a:endParaRPr lang="tr-TR" sz="1800" i="1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80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800" i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Saguil</a:t>
            </a:r>
            <a:r>
              <a:rPr lang="tr-TR" sz="180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A. </a:t>
            </a:r>
            <a:r>
              <a:rPr lang="en-US" sz="180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 Fam Physician. 2017;96(10):656-663</a:t>
            </a:r>
            <a:r>
              <a:rPr lang="en-US" sz="180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16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36" y="286327"/>
            <a:ext cx="10734964" cy="5890636"/>
          </a:xfrm>
        </p:spPr>
      </p:pic>
    </p:spTree>
    <p:extLst>
      <p:ext uri="{BB962C8B-B14F-4D97-AF65-F5344CB8AC3E}">
        <p14:creationId xmlns:p14="http://schemas.microsoft.com/office/powerpoint/2010/main" val="53141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43709"/>
            <a:ext cx="10515600" cy="5133254"/>
          </a:xfrm>
        </p:spPr>
      </p:pic>
    </p:spTree>
    <p:extLst>
      <p:ext uri="{BB962C8B-B14F-4D97-AF65-F5344CB8AC3E}">
        <p14:creationId xmlns:p14="http://schemas.microsoft.com/office/powerpoint/2010/main" val="310434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96948" y="223519"/>
            <a:ext cx="11156852" cy="915035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tr-TR" sz="4000" b="1" dirty="0">
                <a:latin typeface="Arial" pitchFamily="34" charset="0"/>
                <a:cs typeface="Arial" pitchFamily="34" charset="0"/>
              </a:rPr>
              <a:t>Korunma-Aşı 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96948" y="1378634"/>
            <a:ext cx="5822853" cy="513470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u="sng" dirty="0">
                <a:latin typeface="Arial" panose="020B0604020202020204" pitchFamily="34" charset="0"/>
                <a:cs typeface="Arial" panose="020B0604020202020204" pitchFamily="34" charset="0"/>
              </a:rPr>
              <a:t>Canlı Zona Aşısı (CZA)</a:t>
            </a:r>
          </a:p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Zayıflatılmış VZV suşu aşı (OKA)</a:t>
            </a:r>
          </a:p>
          <a:p>
            <a:pPr marL="0" indent="0" algn="l">
              <a:buNone/>
            </a:pPr>
            <a:r>
              <a:rPr lang="tr-TR" sz="2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FDA ;</a:t>
            </a:r>
            <a:r>
              <a:rPr lang="tr-TR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Mayıs </a:t>
            </a:r>
            <a:r>
              <a:rPr lang="tr-TR" sz="2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2006 </a:t>
            </a:r>
            <a:r>
              <a:rPr lang="tr-TR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‘da ≥ 60 yaş</a:t>
            </a:r>
          </a:p>
          <a:p>
            <a:pPr algn="l"/>
            <a:r>
              <a:rPr lang="sv-SE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2011’de ≥ 50 yaş icin onaylandı</a:t>
            </a:r>
            <a:r>
              <a:rPr lang="tr-TR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v-SE" sz="24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tr-TR" sz="2400" b="1" i="0" u="sng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ACIP </a:t>
            </a:r>
            <a:r>
              <a:rPr lang="tr-TR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2008’den beri ≥ 60 yaş için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ö</a:t>
            </a:r>
            <a:r>
              <a:rPr lang="tr-TR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neriyor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8BBDBB9F-62BF-000E-338D-040213C614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78634"/>
            <a:ext cx="5181600" cy="5134708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tr-TR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Rekombinat</a:t>
            </a:r>
            <a:r>
              <a:rPr lang="tr-TR" b="1" u="sng" dirty="0">
                <a:latin typeface="Arial" panose="020B0604020202020204" pitchFamily="34" charset="0"/>
                <a:cs typeface="Arial" panose="020B0604020202020204" pitchFamily="34" charset="0"/>
              </a:rPr>
              <a:t> Zona Aşısı </a:t>
            </a:r>
          </a:p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Glikoprotein E + AS01</a:t>
            </a:r>
            <a:r>
              <a:rPr lang="tr-TR" baseline="-25000" dirty="0"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</a:p>
          <a:p>
            <a:r>
              <a:rPr lang="tr-TR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FDA tarafından Ekim </a:t>
            </a:r>
            <a:r>
              <a:rPr lang="tr-TR" sz="2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r>
              <a:rPr lang="tr-TR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’de</a:t>
            </a:r>
          </a:p>
          <a:p>
            <a:r>
              <a:rPr lang="tr-TR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2018’de Avrupa komisyonu tarafından onaylandı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5E11BAFC-FE00-A707-47D1-977323839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775" y="4125398"/>
            <a:ext cx="3980351" cy="2073596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3AAB1413-4B8C-0A25-790E-D1085BF55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240" y="3885318"/>
            <a:ext cx="4697086" cy="2291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95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4D4C75D-AF98-C33D-1812-DF7D44D94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828" y="300892"/>
            <a:ext cx="10973972" cy="760290"/>
          </a:xfrm>
        </p:spPr>
        <p:txBody>
          <a:bodyPr/>
          <a:lstStyle/>
          <a:p>
            <a:r>
              <a:rPr lang="tr-T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ZONA (Herpes </a:t>
            </a:r>
            <a:r>
              <a:rPr lang="tr-TR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Zoster</a:t>
            </a:r>
            <a:r>
              <a:rPr lang="tr-T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1DAFF68-86B3-B70B-F500-D4DAB6CE1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06" y="1061182"/>
            <a:ext cx="11718387" cy="1955409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tr-TR" dirty="0" err="1"/>
              <a:t>Varicella</a:t>
            </a:r>
            <a:r>
              <a:rPr lang="tr-TR" dirty="0"/>
              <a:t> </a:t>
            </a:r>
            <a:r>
              <a:rPr lang="tr-TR" dirty="0" err="1"/>
              <a:t>Zoster</a:t>
            </a:r>
            <a:r>
              <a:rPr lang="tr-TR" dirty="0"/>
              <a:t> virüs (VZV); Primer; Suçiçeği (</a:t>
            </a:r>
            <a:r>
              <a:rPr lang="tr-TR" dirty="0" err="1"/>
              <a:t>Chickenpox</a:t>
            </a:r>
            <a:r>
              <a:rPr lang="tr-TR" dirty="0"/>
              <a:t>) </a:t>
            </a:r>
          </a:p>
          <a:p>
            <a:r>
              <a:rPr lang="tr-TR" dirty="0"/>
              <a:t>                                                  </a:t>
            </a:r>
            <a:r>
              <a:rPr lang="tr-TR" dirty="0" err="1"/>
              <a:t>Reaktivasyon</a:t>
            </a:r>
            <a:r>
              <a:rPr lang="tr-TR" dirty="0"/>
              <a:t>: ZONA (Herpes </a:t>
            </a:r>
            <a:r>
              <a:rPr lang="tr-TR" dirty="0" err="1"/>
              <a:t>Zoster</a:t>
            </a:r>
            <a:r>
              <a:rPr lang="tr-TR" dirty="0"/>
              <a:t>/ </a:t>
            </a:r>
            <a:r>
              <a:rPr lang="tr-TR" dirty="0" err="1"/>
              <a:t>Shingles</a:t>
            </a:r>
            <a:r>
              <a:rPr lang="tr-TR" dirty="0"/>
              <a:t>) </a:t>
            </a:r>
          </a:p>
          <a:p>
            <a:r>
              <a:rPr lang="tr-TR" dirty="0" err="1"/>
              <a:t>Medulla</a:t>
            </a:r>
            <a:r>
              <a:rPr lang="tr-TR" dirty="0"/>
              <a:t> </a:t>
            </a:r>
            <a:r>
              <a:rPr lang="tr-TR" dirty="0" err="1"/>
              <a:t>spinalis</a:t>
            </a:r>
            <a:r>
              <a:rPr lang="tr-TR" dirty="0"/>
              <a:t> boyunca arka kök, bazı </a:t>
            </a:r>
            <a:r>
              <a:rPr lang="tr-TR" dirty="0" err="1"/>
              <a:t>kraniyel</a:t>
            </a:r>
            <a:r>
              <a:rPr lang="tr-TR" dirty="0"/>
              <a:t> sinir, enterik ve otonomik ganglionlarda latent olarak bulunan </a:t>
            </a:r>
            <a:r>
              <a:rPr lang="tr-TR" dirty="0" err="1"/>
              <a:t>VZV’nin</a:t>
            </a:r>
            <a:r>
              <a:rPr lang="tr-TR" dirty="0"/>
              <a:t> </a:t>
            </a:r>
            <a:r>
              <a:rPr lang="tr-TR" dirty="0" err="1"/>
              <a:t>reaktivasyonu</a:t>
            </a:r>
            <a:r>
              <a:rPr lang="tr-TR" dirty="0"/>
              <a:t> ile oluşur.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8C3F50E9-4C3C-8658-E1E1-1AF38244F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806" y="3016591"/>
            <a:ext cx="7631356" cy="3626247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09279A3E-3B62-3011-5BD6-E296F5650459}"/>
              </a:ext>
            </a:extLst>
          </p:cNvPr>
          <p:cNvSpPr txBox="1"/>
          <p:nvPr/>
        </p:nvSpPr>
        <p:spPr>
          <a:xfrm>
            <a:off x="8117058" y="5781822"/>
            <a:ext cx="2737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/>
              <a:t>Kimberlin</a:t>
            </a:r>
            <a:r>
              <a:rPr lang="tr-TR" dirty="0"/>
              <a:t> DW. NEJM 2007. </a:t>
            </a:r>
          </a:p>
        </p:txBody>
      </p:sp>
    </p:spTree>
    <p:extLst>
      <p:ext uri="{BB962C8B-B14F-4D97-AF65-F5344CB8AC3E}">
        <p14:creationId xmlns:p14="http://schemas.microsoft.com/office/powerpoint/2010/main" val="173401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4" y="785092"/>
            <a:ext cx="9244431" cy="5391872"/>
          </a:xfrm>
        </p:spPr>
      </p:pic>
    </p:spTree>
    <p:extLst>
      <p:ext uri="{BB962C8B-B14F-4D97-AF65-F5344CB8AC3E}">
        <p14:creationId xmlns:p14="http://schemas.microsoft.com/office/powerpoint/2010/main" val="299338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>
            <a:extLst>
              <a:ext uri="{FF2B5EF4-FFF2-40B4-BE49-F238E27FC236}">
                <a16:creationId xmlns:a16="http://schemas.microsoft.com/office/drawing/2014/main" id="{B02B3F77-0932-6DA7-553F-690289DFB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28" y="169996"/>
            <a:ext cx="11742057" cy="825046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tr-TR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Rekombinant</a:t>
            </a:r>
            <a:r>
              <a:rPr lang="tr-TR" sz="4400" b="1" dirty="0">
                <a:latin typeface="Arial" panose="020B0604020202020204" pitchFamily="34" charset="0"/>
                <a:cs typeface="Arial" panose="020B0604020202020204" pitchFamily="34" charset="0"/>
              </a:rPr>
              <a:t> Zona Aşısı (RZA-</a:t>
            </a:r>
            <a:r>
              <a:rPr lang="tr-TR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Shingrix</a:t>
            </a:r>
            <a:r>
              <a:rPr lang="tr-TR" sz="44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tr-TR" dirty="0"/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445276DF-F140-4586-06EE-20C8B267A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628" y="1125415"/>
            <a:ext cx="11742055" cy="445946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25000" lnSpcReduction="20000"/>
          </a:bodyPr>
          <a:lstStyle/>
          <a:p>
            <a:pPr algn="l">
              <a:lnSpc>
                <a:spcPct val="120000"/>
              </a:lnSpc>
            </a:pPr>
            <a:r>
              <a:rPr lang="tr-TR" sz="96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VZV 9 zarf proteini kodlar.</a:t>
            </a:r>
          </a:p>
          <a:p>
            <a:pPr marL="0" indent="0" algn="l">
              <a:lnSpc>
                <a:spcPct val="120000"/>
              </a:lnSpc>
              <a:buNone/>
            </a:pPr>
            <a:r>
              <a:rPr lang="tr-TR" sz="9600" b="1" i="0" u="sng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VZV glikoprotein E (</a:t>
            </a:r>
            <a:r>
              <a:rPr lang="tr-TR" sz="9600" b="1" i="0" u="sng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gE</a:t>
            </a:r>
            <a:r>
              <a:rPr lang="tr-TR" sz="9600" b="1" i="0" u="sng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)  (VZV </a:t>
            </a:r>
            <a:r>
              <a:rPr lang="tr-TR" sz="9600" b="1" i="0" u="sng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gE</a:t>
            </a:r>
            <a:r>
              <a:rPr lang="tr-TR" sz="9600" b="1" i="0" u="sng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l">
              <a:lnSpc>
                <a:spcPct val="120000"/>
              </a:lnSpc>
            </a:pPr>
            <a:r>
              <a:rPr lang="tr-TR" sz="96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Bağışıklık yanıt hedefi olarak seçilmiştir. </a:t>
            </a:r>
          </a:p>
          <a:p>
            <a:pPr algn="l">
              <a:lnSpc>
                <a:spcPct val="120000"/>
              </a:lnSpc>
            </a:pPr>
            <a:r>
              <a:rPr lang="tr-TR" sz="96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En fazla bulunan VZV glikoproteinidir. </a:t>
            </a:r>
          </a:p>
          <a:p>
            <a:pPr algn="l">
              <a:lnSpc>
                <a:spcPct val="120000"/>
              </a:lnSpc>
            </a:pPr>
            <a:r>
              <a:rPr lang="tr-TR" sz="96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Enfeksiyonda önemli rol oynar. Virüsün hücre içine </a:t>
            </a:r>
          </a:p>
          <a:p>
            <a:pPr marL="0" indent="0" algn="l">
              <a:lnSpc>
                <a:spcPct val="120000"/>
              </a:lnSpc>
              <a:buNone/>
            </a:pPr>
            <a:r>
              <a:rPr lang="tr-TR" sz="96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girişi, viral replikasyon ve hücreden hücreye yayılım açısından önemlidir.</a:t>
            </a:r>
          </a:p>
          <a:p>
            <a:pPr algn="l">
              <a:lnSpc>
                <a:spcPct val="120000"/>
              </a:lnSpc>
            </a:pPr>
            <a:r>
              <a:rPr lang="tr-TR" sz="9600" dirty="0">
                <a:latin typeface="Arial" panose="020B0604020202020204" pitchFamily="34" charset="0"/>
                <a:cs typeface="Arial" panose="020B0604020202020204" pitchFamily="34" charset="0"/>
              </a:rPr>
              <a:t>Enfekte hücrelerden eksprese edilir. HZ sırasında cilt lezyonlarından ve sinir ganglionlarından eksprese edilir. </a:t>
            </a:r>
          </a:p>
          <a:p>
            <a:pPr algn="l">
              <a:lnSpc>
                <a:spcPct val="120000"/>
              </a:lnSpc>
            </a:pPr>
            <a:r>
              <a:rPr lang="tr-TR" sz="96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Hem </a:t>
            </a:r>
            <a:r>
              <a:rPr lang="tr-TR" sz="960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humoral</a:t>
            </a:r>
            <a:r>
              <a:rPr lang="tr-TR" sz="96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hem hücresel bağışıklık sisteminin hedefidir. </a:t>
            </a:r>
            <a:r>
              <a:rPr lang="tr-TR" sz="9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9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tr-TR" sz="96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tr-TR" sz="4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tr-TR" sz="1800" b="0" i="0" u="none" strike="noStrike" baseline="0" dirty="0">
              <a:solidFill>
                <a:srgbClr val="000000"/>
              </a:solidFill>
              <a:latin typeface="URWPalladioL-Roma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FCA1A182-5FA6-26AF-B8D8-21CD49FC9C41}"/>
              </a:ext>
            </a:extLst>
          </p:cNvPr>
          <p:cNvSpPr txBox="1"/>
          <p:nvPr/>
        </p:nvSpPr>
        <p:spPr>
          <a:xfrm>
            <a:off x="130628" y="5782184"/>
            <a:ext cx="11742056" cy="936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tr-TR" sz="1800" b="1" spc="10" dirty="0">
                <a:latin typeface="Arial"/>
                <a:cs typeface="Arial"/>
              </a:rPr>
              <a:t>1</a:t>
            </a:r>
            <a:r>
              <a:rPr lang="tr-TR" sz="1800" i="1" spc="10" dirty="0">
                <a:latin typeface="Arial"/>
                <a:cs typeface="Arial"/>
              </a:rPr>
              <a:t>-Dendouga N, </a:t>
            </a:r>
            <a:r>
              <a:rPr lang="tr-TR" sz="1800" i="1" spc="5" dirty="0">
                <a:latin typeface="Arial"/>
                <a:cs typeface="Arial"/>
              </a:rPr>
              <a:t>et </a:t>
            </a:r>
            <a:r>
              <a:rPr lang="tr-TR" sz="1800" i="1" dirty="0">
                <a:latin typeface="Arial"/>
                <a:cs typeface="Arial"/>
              </a:rPr>
              <a:t>al. </a:t>
            </a:r>
            <a:r>
              <a:rPr lang="tr-TR" sz="1800" i="1" dirty="0" err="1">
                <a:latin typeface="Arial"/>
                <a:cs typeface="Arial"/>
              </a:rPr>
              <a:t>Vaccine</a:t>
            </a:r>
            <a:r>
              <a:rPr lang="tr-TR" sz="1800" i="1" dirty="0">
                <a:latin typeface="Arial"/>
                <a:cs typeface="Arial"/>
              </a:rPr>
              <a:t>. </a:t>
            </a:r>
            <a:r>
              <a:rPr lang="tr-TR" sz="1800" i="1" spc="10" dirty="0">
                <a:latin typeface="Arial"/>
                <a:cs typeface="Arial"/>
              </a:rPr>
              <a:t>2012 Apr;30(20):3126-35.</a:t>
            </a:r>
            <a:r>
              <a:rPr lang="tr-TR" b="1" spc="10" dirty="0">
                <a:latin typeface="Arial"/>
                <a:cs typeface="Arial"/>
              </a:rPr>
              <a:t>2-</a:t>
            </a:r>
            <a:r>
              <a:rPr lang="tr-TR" i="1" spc="10" dirty="0">
                <a:latin typeface="Arial"/>
                <a:cs typeface="Arial"/>
              </a:rPr>
              <a:t>L</a:t>
            </a:r>
            <a:r>
              <a:rPr lang="tr-TR" sz="1800" i="1" spc="5" dirty="0">
                <a:latin typeface="Arial"/>
                <a:cs typeface="Arial"/>
              </a:rPr>
              <a:t>al </a:t>
            </a:r>
            <a:r>
              <a:rPr lang="tr-TR" sz="1800" i="1" spc="10" dirty="0">
                <a:latin typeface="Arial"/>
                <a:cs typeface="Arial"/>
              </a:rPr>
              <a:t>H, </a:t>
            </a:r>
            <a:r>
              <a:rPr lang="tr-TR" sz="1800" i="1" spc="5" dirty="0">
                <a:latin typeface="Arial"/>
                <a:cs typeface="Arial"/>
              </a:rPr>
              <a:t>et </a:t>
            </a:r>
            <a:r>
              <a:rPr lang="tr-TR" sz="1800" i="1" dirty="0">
                <a:latin typeface="Arial"/>
                <a:cs typeface="Arial"/>
              </a:rPr>
              <a:t>al. N </a:t>
            </a:r>
            <a:r>
              <a:rPr lang="tr-TR" sz="1800" i="1" spc="10" dirty="0" err="1">
                <a:latin typeface="Arial"/>
                <a:cs typeface="Arial"/>
              </a:rPr>
              <a:t>Engl</a:t>
            </a:r>
            <a:r>
              <a:rPr lang="tr-TR" sz="1800" i="1" spc="10" dirty="0">
                <a:latin typeface="Arial"/>
                <a:cs typeface="Arial"/>
              </a:rPr>
              <a:t> </a:t>
            </a:r>
            <a:r>
              <a:rPr lang="tr-TR" sz="1800" i="1" dirty="0">
                <a:latin typeface="Arial"/>
                <a:cs typeface="Arial"/>
              </a:rPr>
              <a:t>J </a:t>
            </a:r>
            <a:r>
              <a:rPr lang="tr-TR" sz="1800" i="1" spc="5" dirty="0" err="1">
                <a:latin typeface="Arial"/>
                <a:cs typeface="Arial"/>
              </a:rPr>
              <a:t>Med</a:t>
            </a:r>
            <a:r>
              <a:rPr lang="tr-TR" sz="1800" i="1" spc="5" dirty="0">
                <a:latin typeface="Arial"/>
                <a:cs typeface="Arial"/>
              </a:rPr>
              <a:t>. </a:t>
            </a:r>
            <a:r>
              <a:rPr lang="tr-TR" sz="1800" i="1" spc="10" dirty="0">
                <a:latin typeface="Arial"/>
                <a:cs typeface="Arial"/>
              </a:rPr>
              <a:t>2015 May;372(22):2087-96.</a:t>
            </a:r>
            <a:r>
              <a:rPr lang="tr-TR" sz="1800" b="1" spc="10" dirty="0">
                <a:latin typeface="Arial"/>
                <a:cs typeface="Arial"/>
              </a:rPr>
              <a:t>3</a:t>
            </a:r>
            <a:r>
              <a:rPr lang="tr-TR" sz="1800" i="1" spc="10" dirty="0">
                <a:latin typeface="Arial"/>
                <a:cs typeface="Arial"/>
              </a:rPr>
              <a:t>-Lecrenier N, </a:t>
            </a:r>
            <a:r>
              <a:rPr lang="tr-TR" sz="1800" i="1" spc="5" dirty="0">
                <a:latin typeface="Arial"/>
                <a:cs typeface="Arial"/>
              </a:rPr>
              <a:t>et </a:t>
            </a:r>
            <a:r>
              <a:rPr lang="tr-TR" sz="1800" i="1" dirty="0">
                <a:latin typeface="Arial"/>
                <a:cs typeface="Arial"/>
              </a:rPr>
              <a:t>al. </a:t>
            </a:r>
            <a:r>
              <a:rPr lang="tr-TR" sz="1800" i="1" spc="10" dirty="0" err="1">
                <a:latin typeface="Arial"/>
                <a:cs typeface="Arial"/>
              </a:rPr>
              <a:t>Exp</a:t>
            </a:r>
            <a:r>
              <a:rPr lang="tr-TR" sz="1800" i="1" spc="10" dirty="0">
                <a:latin typeface="Arial"/>
                <a:cs typeface="Arial"/>
              </a:rPr>
              <a:t> </a:t>
            </a:r>
            <a:r>
              <a:rPr lang="tr-TR" sz="1800" i="1" spc="10" dirty="0" err="1">
                <a:latin typeface="Arial"/>
                <a:cs typeface="Arial"/>
              </a:rPr>
              <a:t>Rev</a:t>
            </a:r>
            <a:r>
              <a:rPr lang="tr-TR" sz="1800" i="1" spc="10" dirty="0">
                <a:latin typeface="Arial"/>
                <a:cs typeface="Arial"/>
              </a:rPr>
              <a:t> </a:t>
            </a:r>
            <a:r>
              <a:rPr lang="tr-TR" sz="1800" i="1" dirty="0" err="1">
                <a:latin typeface="Arial"/>
                <a:cs typeface="Arial"/>
              </a:rPr>
              <a:t>Vaccine</a:t>
            </a:r>
            <a:r>
              <a:rPr lang="tr-TR" sz="1800" i="1" dirty="0">
                <a:latin typeface="Arial"/>
                <a:cs typeface="Arial"/>
              </a:rPr>
              <a:t>. </a:t>
            </a:r>
            <a:r>
              <a:rPr lang="tr-TR" sz="1800" i="1" spc="10" dirty="0">
                <a:latin typeface="Arial"/>
                <a:cs typeface="Arial"/>
              </a:rPr>
              <a:t>2018</a:t>
            </a:r>
            <a:r>
              <a:rPr lang="tr-TR" sz="1800" i="1" spc="285" dirty="0">
                <a:latin typeface="Arial"/>
                <a:cs typeface="Arial"/>
              </a:rPr>
              <a:t> </a:t>
            </a:r>
            <a:r>
              <a:rPr lang="tr-TR" sz="1800" i="1" spc="10" dirty="0">
                <a:latin typeface="Arial"/>
                <a:cs typeface="Arial"/>
              </a:rPr>
              <a:t>Jun;17(7):619-634.</a:t>
            </a:r>
            <a:r>
              <a:rPr lang="tr-TR" b="1" spc="10" dirty="0">
                <a:latin typeface="Arial"/>
                <a:cs typeface="Arial"/>
              </a:rPr>
              <a:t>4</a:t>
            </a:r>
            <a:r>
              <a:rPr lang="tr-TR" i="1" spc="10" dirty="0">
                <a:latin typeface="Arial"/>
                <a:cs typeface="Arial"/>
              </a:rPr>
              <a:t>-Z</a:t>
            </a:r>
            <a:r>
              <a:rPr lang="tr-TR" sz="1800" i="1" spc="10" dirty="0">
                <a:latin typeface="Arial"/>
                <a:cs typeface="Arial"/>
              </a:rPr>
              <a:t>erboni </a:t>
            </a:r>
            <a:r>
              <a:rPr lang="tr-TR" sz="1800" i="1" spc="5" dirty="0">
                <a:latin typeface="Arial"/>
                <a:cs typeface="Arial"/>
              </a:rPr>
              <a:t>L, et </a:t>
            </a:r>
            <a:r>
              <a:rPr lang="tr-TR" sz="1800" i="1" dirty="0">
                <a:latin typeface="Arial"/>
                <a:cs typeface="Arial"/>
              </a:rPr>
              <a:t>al. </a:t>
            </a:r>
            <a:r>
              <a:rPr lang="tr-TR" sz="1800" i="1" spc="10" dirty="0" err="1">
                <a:latin typeface="Arial"/>
                <a:cs typeface="Arial"/>
              </a:rPr>
              <a:t>Nat</a:t>
            </a:r>
            <a:r>
              <a:rPr lang="tr-TR" sz="1800" i="1" spc="10" dirty="0">
                <a:latin typeface="Arial"/>
                <a:cs typeface="Arial"/>
              </a:rPr>
              <a:t> </a:t>
            </a:r>
            <a:r>
              <a:rPr lang="tr-TR" sz="1800" i="1" spc="10" dirty="0" err="1">
                <a:latin typeface="Arial"/>
                <a:cs typeface="Arial"/>
              </a:rPr>
              <a:t>Rev</a:t>
            </a:r>
            <a:r>
              <a:rPr lang="tr-TR" sz="1800" i="1" spc="10" dirty="0">
                <a:latin typeface="Arial"/>
                <a:cs typeface="Arial"/>
              </a:rPr>
              <a:t> </a:t>
            </a:r>
            <a:r>
              <a:rPr lang="tr-TR" sz="1800" i="1" spc="10" dirty="0" err="1">
                <a:latin typeface="Arial"/>
                <a:cs typeface="Arial"/>
              </a:rPr>
              <a:t>Microbiol</a:t>
            </a:r>
            <a:r>
              <a:rPr lang="tr-TR" sz="1800" i="1" spc="10" dirty="0">
                <a:latin typeface="Arial"/>
                <a:cs typeface="Arial"/>
              </a:rPr>
              <a:t>. 2014</a:t>
            </a:r>
            <a:r>
              <a:rPr lang="tr-TR" sz="1800" i="1" spc="-40" dirty="0">
                <a:latin typeface="Arial"/>
                <a:cs typeface="Arial"/>
              </a:rPr>
              <a:t> </a:t>
            </a:r>
            <a:r>
              <a:rPr lang="tr-TR" sz="1800" i="1" spc="10" dirty="0">
                <a:latin typeface="Arial"/>
                <a:cs typeface="Arial"/>
              </a:rPr>
              <a:t>Mar;12(3):197-210</a:t>
            </a:r>
            <a:r>
              <a:rPr lang="tr-TR" sz="1800" spc="10" dirty="0">
                <a:latin typeface="Arial"/>
                <a:cs typeface="Arial"/>
              </a:rPr>
              <a:t>.</a:t>
            </a:r>
            <a:r>
              <a:rPr lang="tr-TR" sz="1800" b="1" spc="10" dirty="0">
                <a:latin typeface="Arial"/>
                <a:cs typeface="Arial"/>
              </a:rPr>
              <a:t>5</a:t>
            </a:r>
            <a:r>
              <a:rPr lang="tr-TR" sz="1800" spc="10" dirty="0">
                <a:latin typeface="Arial"/>
                <a:cs typeface="Arial"/>
              </a:rPr>
              <a:t>-https://varicellazostervirusroth.weebly.com/morphology.html</a:t>
            </a:r>
            <a:endParaRPr lang="tr-TR" sz="1800" dirty="0">
              <a:latin typeface="Arial"/>
              <a:cs typeface="Arial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ACCC6E44-D609-4915-98E3-867CAFE7BF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0062" y="1125414"/>
            <a:ext cx="3362325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88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>
            <a:extLst>
              <a:ext uri="{FF2B5EF4-FFF2-40B4-BE49-F238E27FC236}">
                <a16:creationId xmlns:a16="http://schemas.microsoft.com/office/drawing/2014/main" id="{B02B3F77-0932-6DA7-553F-690289DFB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28" y="169996"/>
            <a:ext cx="11742057" cy="825046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tr-TR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Rekombinant</a:t>
            </a:r>
            <a:r>
              <a:rPr lang="tr-TR" sz="4400" b="1" dirty="0">
                <a:latin typeface="Arial" panose="020B0604020202020204" pitchFamily="34" charset="0"/>
                <a:cs typeface="Arial" panose="020B0604020202020204" pitchFamily="34" charset="0"/>
              </a:rPr>
              <a:t> Zona Aşısı (RZA-</a:t>
            </a:r>
            <a:r>
              <a:rPr lang="tr-TR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Shingrix</a:t>
            </a:r>
            <a:r>
              <a:rPr lang="tr-TR" sz="44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tr-TR" dirty="0"/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445276DF-F140-4586-06EE-20C8B267A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629" y="1167619"/>
            <a:ext cx="11742057" cy="478301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tr-TR" b="1" i="0" u="sng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Antijene karşı yanıtı arttırmak için AS01B seçilmiştir.</a:t>
            </a:r>
          </a:p>
          <a:p>
            <a:pPr algn="l">
              <a:lnSpc>
                <a:spcPct val="120000"/>
              </a:lnSpc>
            </a:pP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Lipozomal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bazlı 2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immunostimulan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maddeden oluşur.</a:t>
            </a:r>
          </a:p>
          <a:p>
            <a:pPr algn="l">
              <a:lnSpc>
                <a:spcPct val="120000"/>
              </a:lnSpc>
            </a:pPr>
            <a:r>
              <a:rPr lang="tr-TR" sz="2400" i="0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MPL ( 3-Desacyl </a:t>
            </a:r>
            <a:r>
              <a:rPr lang="tr-TR" sz="2400" i="0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monophosphoryl</a:t>
            </a:r>
            <a:r>
              <a:rPr lang="tr-TR" sz="2400" i="0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lipid A)</a:t>
            </a:r>
          </a:p>
          <a:p>
            <a:pPr algn="l">
              <a:lnSpc>
                <a:spcPct val="120000"/>
              </a:lnSpc>
            </a:pPr>
            <a:r>
              <a:rPr lang="tr-TR" sz="2400" i="0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QS 21 (</a:t>
            </a:r>
            <a:r>
              <a:rPr lang="tr-TR" sz="2400" i="0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Quillaja</a:t>
            </a:r>
            <a:r>
              <a:rPr lang="tr-TR" sz="2400" i="0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i="0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saponaria</a:t>
            </a:r>
            <a:r>
              <a:rPr lang="tr-TR" sz="2400" i="0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i="0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molina</a:t>
            </a:r>
            <a:r>
              <a:rPr lang="tr-TR" sz="2400" i="0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i="0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fraction</a:t>
            </a:r>
            <a:r>
              <a:rPr lang="tr-TR" sz="2400" i="0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21)</a:t>
            </a:r>
          </a:p>
          <a:p>
            <a:pPr algn="l">
              <a:lnSpc>
                <a:spcPct val="120000"/>
              </a:lnSpc>
            </a:pP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MPL , </a:t>
            </a:r>
            <a:r>
              <a:rPr lang="tr-TR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Salmonella </a:t>
            </a:r>
            <a:r>
              <a:rPr lang="tr-TR" sz="2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minnesota</a:t>
            </a:r>
            <a:r>
              <a:rPr lang="tr-TR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LPS’inden</a:t>
            </a: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detoksifiye edilmiş </a:t>
            </a:r>
            <a:r>
              <a:rPr lang="tr-TR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derivesi</a:t>
            </a: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TLR4 yolu ile doğal bağışıklığı uyarır.</a:t>
            </a:r>
          </a:p>
          <a:p>
            <a:pPr algn="l">
              <a:lnSpc>
                <a:spcPct val="120000"/>
              </a:lnSpc>
            </a:pPr>
            <a:r>
              <a:rPr lang="tr-TR" sz="2400" i="0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QS-21; </a:t>
            </a:r>
            <a:r>
              <a:rPr lang="tr-TR" sz="2400" i="0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molina</a:t>
            </a:r>
            <a:r>
              <a:rPr lang="tr-TR" sz="2400" i="0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ağacının kabuğundan elde edilmi</a:t>
            </a: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ş </a:t>
            </a:r>
            <a:r>
              <a:rPr lang="tr-TR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saponin</a:t>
            </a: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molekülü, lenf nodlarında makrofajları aktive eder. </a:t>
            </a:r>
            <a:endParaRPr lang="tr-TR" sz="2400" i="0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tr-TR" sz="4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tr-TR" sz="1800" b="0" i="0" u="none" strike="noStrike" baseline="0" dirty="0">
              <a:solidFill>
                <a:srgbClr val="000000"/>
              </a:solidFill>
              <a:latin typeface="URWPalladioL-Roma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FCA1A182-5FA6-26AF-B8D8-21CD49FC9C41}"/>
              </a:ext>
            </a:extLst>
          </p:cNvPr>
          <p:cNvSpPr txBox="1"/>
          <p:nvPr/>
        </p:nvSpPr>
        <p:spPr>
          <a:xfrm>
            <a:off x="5158705" y="6123212"/>
            <a:ext cx="6579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tr-TR" sz="1800" i="1" spc="10" dirty="0" err="1">
                <a:latin typeface="Arial"/>
                <a:cs typeface="Arial"/>
              </a:rPr>
              <a:t>Lecrenier</a:t>
            </a:r>
            <a:r>
              <a:rPr lang="tr-TR" sz="1800" i="1" spc="10" dirty="0">
                <a:latin typeface="Arial"/>
                <a:cs typeface="Arial"/>
              </a:rPr>
              <a:t> N, </a:t>
            </a:r>
            <a:r>
              <a:rPr lang="tr-TR" sz="1800" i="1" spc="5" dirty="0">
                <a:latin typeface="Arial"/>
                <a:cs typeface="Arial"/>
              </a:rPr>
              <a:t>et </a:t>
            </a:r>
            <a:r>
              <a:rPr lang="tr-TR" sz="1800" i="1" dirty="0">
                <a:latin typeface="Arial"/>
                <a:cs typeface="Arial"/>
              </a:rPr>
              <a:t>al. </a:t>
            </a:r>
            <a:r>
              <a:rPr lang="tr-TR" sz="1800" i="1" spc="10" dirty="0" err="1">
                <a:latin typeface="Arial"/>
                <a:cs typeface="Arial"/>
              </a:rPr>
              <a:t>Exp</a:t>
            </a:r>
            <a:r>
              <a:rPr lang="tr-TR" sz="1800" i="1" spc="10" dirty="0">
                <a:latin typeface="Arial"/>
                <a:cs typeface="Arial"/>
              </a:rPr>
              <a:t> </a:t>
            </a:r>
            <a:r>
              <a:rPr lang="tr-TR" sz="1800" i="1" spc="10" dirty="0" err="1">
                <a:latin typeface="Arial"/>
                <a:cs typeface="Arial"/>
              </a:rPr>
              <a:t>Rev</a:t>
            </a:r>
            <a:r>
              <a:rPr lang="tr-TR" sz="1800" i="1" spc="10" dirty="0">
                <a:latin typeface="Arial"/>
                <a:cs typeface="Arial"/>
              </a:rPr>
              <a:t> </a:t>
            </a:r>
            <a:r>
              <a:rPr lang="tr-TR" sz="1800" i="1" dirty="0" err="1">
                <a:latin typeface="Arial"/>
                <a:cs typeface="Arial"/>
              </a:rPr>
              <a:t>Vaccine</a:t>
            </a:r>
            <a:r>
              <a:rPr lang="tr-TR" sz="1800" i="1" dirty="0">
                <a:latin typeface="Arial"/>
                <a:cs typeface="Arial"/>
              </a:rPr>
              <a:t>. </a:t>
            </a:r>
            <a:r>
              <a:rPr lang="tr-TR" sz="1800" i="1" spc="10" dirty="0">
                <a:latin typeface="Arial"/>
                <a:cs typeface="Arial"/>
              </a:rPr>
              <a:t>2018</a:t>
            </a:r>
            <a:r>
              <a:rPr lang="tr-TR" sz="1800" i="1" spc="285" dirty="0">
                <a:latin typeface="Arial"/>
                <a:cs typeface="Arial"/>
              </a:rPr>
              <a:t> </a:t>
            </a:r>
            <a:r>
              <a:rPr lang="tr-TR" sz="1800" i="1" spc="10" dirty="0">
                <a:latin typeface="Arial"/>
                <a:cs typeface="Arial"/>
              </a:rPr>
              <a:t>Jun;17(7):619-634.</a:t>
            </a:r>
          </a:p>
        </p:txBody>
      </p:sp>
    </p:spTree>
    <p:extLst>
      <p:ext uri="{BB962C8B-B14F-4D97-AF65-F5344CB8AC3E}">
        <p14:creationId xmlns:p14="http://schemas.microsoft.com/office/powerpoint/2010/main" val="428800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>
            <a:extLst>
              <a:ext uri="{FF2B5EF4-FFF2-40B4-BE49-F238E27FC236}">
                <a16:creationId xmlns:a16="http://schemas.microsoft.com/office/drawing/2014/main" id="{B02B3F77-0932-6DA7-553F-690289DFB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28" y="276906"/>
            <a:ext cx="11742057" cy="825046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tr-TR" sz="4000" b="1" dirty="0">
                <a:latin typeface="Arial" panose="020B0604020202020204" pitchFamily="34" charset="0"/>
                <a:cs typeface="Arial" panose="020B0604020202020204" pitchFamily="34" charset="0"/>
              </a:rPr>
              <a:t>RZA etkinlik çalışması (ZOE-50) </a:t>
            </a:r>
            <a:endParaRPr lang="tr-TR" sz="4000" dirty="0"/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445276DF-F140-4586-06EE-20C8B267A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629" y="1364343"/>
            <a:ext cx="11742057" cy="2064657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>
              <a:lnSpc>
                <a:spcPct val="120000"/>
              </a:lnSpc>
            </a:pPr>
            <a:r>
              <a:rPr lang="tr-TR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Faz 3 çalışması, 18 ülke </a:t>
            </a:r>
          </a:p>
          <a:p>
            <a:pPr algn="l">
              <a:lnSpc>
                <a:spcPct val="120000"/>
              </a:lnSpc>
            </a:pPr>
            <a:r>
              <a:rPr lang="tr-TR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≥50 yaş, 15411 kişi, (7698 aşılanan, 7713 plasebo), 2 doz IM </a:t>
            </a:r>
          </a:p>
          <a:p>
            <a:pPr algn="l">
              <a:lnSpc>
                <a:spcPct val="120000"/>
              </a:lnSpc>
            </a:pPr>
            <a:r>
              <a:rPr lang="tr-TR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3.2 yıl izlem, Aşı grubunda 6, plasebo grupta 210 HZ vakası</a:t>
            </a:r>
          </a:p>
          <a:p>
            <a:pPr marL="0" indent="0" algn="l">
              <a:lnSpc>
                <a:spcPct val="120000"/>
              </a:lnSpc>
              <a:buNone/>
            </a:pPr>
            <a:endParaRPr lang="tr-TR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tr-TR" sz="4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tr-TR" sz="1800" b="0" i="0" u="none" strike="noStrike" baseline="0" dirty="0">
              <a:solidFill>
                <a:srgbClr val="000000"/>
              </a:solidFill>
              <a:latin typeface="URWPalladioL-Roma"/>
            </a:endParaRP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6A86E332-1F40-F66F-AC83-421DCC97D4FF}"/>
              </a:ext>
            </a:extLst>
          </p:cNvPr>
          <p:cNvSpPr txBox="1"/>
          <p:nvPr/>
        </p:nvSpPr>
        <p:spPr>
          <a:xfrm>
            <a:off x="7190825" y="6211762"/>
            <a:ext cx="4527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i="1" dirty="0">
                <a:latin typeface="Arial" panose="020B0604020202020204" pitchFamily="34" charset="0"/>
                <a:cs typeface="Arial" panose="020B0604020202020204" pitchFamily="34" charset="0"/>
              </a:rPr>
              <a:t>Lal H. N </a:t>
            </a:r>
            <a:r>
              <a:rPr lang="tr-TR" i="1" dirty="0" err="1">
                <a:latin typeface="Arial" panose="020B0604020202020204" pitchFamily="34" charset="0"/>
                <a:cs typeface="Arial" panose="020B0604020202020204" pitchFamily="34" charset="0"/>
              </a:rPr>
              <a:t>Engl</a:t>
            </a:r>
            <a:r>
              <a:rPr lang="tr-TR" i="1" dirty="0">
                <a:latin typeface="Arial" panose="020B0604020202020204" pitchFamily="34" charset="0"/>
                <a:cs typeface="Arial" panose="020B0604020202020204" pitchFamily="34" charset="0"/>
              </a:rPr>
              <a:t> J </a:t>
            </a:r>
            <a:r>
              <a:rPr lang="tr-TR" i="1" dirty="0" err="1">
                <a:latin typeface="Arial" panose="020B0604020202020204" pitchFamily="34" charset="0"/>
                <a:cs typeface="Arial" panose="020B0604020202020204" pitchFamily="34" charset="0"/>
              </a:rPr>
              <a:t>Med</a:t>
            </a:r>
            <a:r>
              <a:rPr lang="tr-TR" i="1" dirty="0">
                <a:latin typeface="Arial" panose="020B0604020202020204" pitchFamily="34" charset="0"/>
                <a:cs typeface="Arial" panose="020B0604020202020204" pitchFamily="34" charset="0"/>
              </a:rPr>
              <a:t> 2015;372:2087-96</a:t>
            </a:r>
          </a:p>
        </p:txBody>
      </p:sp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id="{634CA79A-6AA8-70AB-8890-3AD5B31C1A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7866331"/>
              </p:ext>
            </p:extLst>
          </p:nvPr>
        </p:nvGraphicFramePr>
        <p:xfrm>
          <a:off x="130626" y="3479261"/>
          <a:ext cx="11742058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1029">
                  <a:extLst>
                    <a:ext uri="{9D8B030D-6E8A-4147-A177-3AD203B41FA5}">
                      <a16:colId xmlns:a16="http://schemas.microsoft.com/office/drawing/2014/main" val="2031872781"/>
                    </a:ext>
                  </a:extLst>
                </a:gridCol>
                <a:gridCol w="5871029">
                  <a:extLst>
                    <a:ext uri="{9D8B030D-6E8A-4147-A177-3AD203B41FA5}">
                      <a16:colId xmlns:a16="http://schemas.microsoft.com/office/drawing/2014/main" val="2108512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tr-TR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Aşının etkinliği  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9862581"/>
                  </a:ext>
                </a:extLst>
              </a:tr>
              <a:tr h="308094">
                <a:tc>
                  <a:txBody>
                    <a:bodyPr/>
                    <a:lstStyle/>
                    <a:p>
                      <a:r>
                        <a:rPr lang="tr-TR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97.2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8702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50-59 yaş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158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60-69 yaş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4963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≥70 yaş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8225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497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>
            <a:extLst>
              <a:ext uri="{FF2B5EF4-FFF2-40B4-BE49-F238E27FC236}">
                <a16:creationId xmlns:a16="http://schemas.microsoft.com/office/drawing/2014/main" id="{B02B3F77-0932-6DA7-553F-690289DFB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28" y="276906"/>
            <a:ext cx="11742057" cy="825046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tr-TR" sz="4000" b="1" dirty="0">
                <a:latin typeface="Arial" panose="020B0604020202020204" pitchFamily="34" charset="0"/>
                <a:cs typeface="Arial" panose="020B0604020202020204" pitchFamily="34" charset="0"/>
              </a:rPr>
              <a:t>RZA etkinlik çalışması (ZOE-70) </a:t>
            </a:r>
            <a:endParaRPr lang="tr-TR" sz="4000" dirty="0"/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445276DF-F140-4586-06EE-20C8B267A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629" y="1364343"/>
            <a:ext cx="11742057" cy="2064657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>
              <a:lnSpc>
                <a:spcPct val="120000"/>
              </a:lnSpc>
            </a:pPr>
            <a:r>
              <a:rPr lang="tr-TR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Faz 3 çalışması, 18 ülke </a:t>
            </a:r>
          </a:p>
          <a:p>
            <a:pPr algn="l">
              <a:lnSpc>
                <a:spcPct val="120000"/>
              </a:lnSpc>
            </a:pPr>
            <a:r>
              <a:rPr lang="tr-TR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≥70 yaş, 1</a:t>
            </a:r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3900</a:t>
            </a:r>
            <a:r>
              <a:rPr lang="tr-TR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kişi, (</a:t>
            </a:r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6950</a:t>
            </a:r>
            <a:r>
              <a:rPr lang="tr-TR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aşılanan, </a:t>
            </a:r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6950</a:t>
            </a:r>
            <a:r>
              <a:rPr lang="tr-TR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plasebo), 2 doz IM </a:t>
            </a:r>
          </a:p>
          <a:p>
            <a:pPr algn="l">
              <a:lnSpc>
                <a:spcPct val="120000"/>
              </a:lnSpc>
            </a:pPr>
            <a:r>
              <a:rPr lang="tr-TR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3.7 yıl izlem, Aşı grubunda 23, plasebo grupta 223 HZ vakası</a:t>
            </a:r>
          </a:p>
          <a:p>
            <a:pPr marL="0" indent="0" algn="l">
              <a:lnSpc>
                <a:spcPct val="120000"/>
              </a:lnSpc>
              <a:buNone/>
            </a:pPr>
            <a:endParaRPr lang="tr-TR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tr-TR" sz="4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tr-TR" sz="1800" b="0" i="0" u="none" strike="noStrike" baseline="0" dirty="0">
              <a:solidFill>
                <a:srgbClr val="000000"/>
              </a:solidFill>
              <a:latin typeface="URWPalladioL-Roma"/>
            </a:endParaRP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6A86E332-1F40-F66F-AC83-421DCC97D4FF}"/>
              </a:ext>
            </a:extLst>
          </p:cNvPr>
          <p:cNvSpPr txBox="1"/>
          <p:nvPr/>
        </p:nvSpPr>
        <p:spPr>
          <a:xfrm>
            <a:off x="6358597" y="6211762"/>
            <a:ext cx="5359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i="1" dirty="0">
                <a:latin typeface="Arial" panose="020B0604020202020204" pitchFamily="34" charset="0"/>
                <a:cs typeface="Arial" panose="020B0604020202020204" pitchFamily="34" charset="0"/>
              </a:rPr>
              <a:t>Cunningham AL N </a:t>
            </a:r>
            <a:r>
              <a:rPr lang="tr-TR" i="1" dirty="0" err="1">
                <a:latin typeface="Arial" panose="020B0604020202020204" pitchFamily="34" charset="0"/>
                <a:cs typeface="Arial" panose="020B0604020202020204" pitchFamily="34" charset="0"/>
              </a:rPr>
              <a:t>Engl</a:t>
            </a:r>
            <a:r>
              <a:rPr lang="tr-TR" i="1" dirty="0">
                <a:latin typeface="Arial" panose="020B0604020202020204" pitchFamily="34" charset="0"/>
                <a:cs typeface="Arial" panose="020B0604020202020204" pitchFamily="34" charset="0"/>
              </a:rPr>
              <a:t> J </a:t>
            </a:r>
            <a:r>
              <a:rPr lang="tr-TR" i="1" dirty="0" err="1">
                <a:latin typeface="Arial" panose="020B0604020202020204" pitchFamily="34" charset="0"/>
                <a:cs typeface="Arial" panose="020B0604020202020204" pitchFamily="34" charset="0"/>
              </a:rPr>
              <a:t>Med</a:t>
            </a:r>
            <a:r>
              <a:rPr lang="tr-TR" i="1" dirty="0">
                <a:latin typeface="Arial" panose="020B0604020202020204" pitchFamily="34" charset="0"/>
                <a:cs typeface="Arial" panose="020B0604020202020204" pitchFamily="34" charset="0"/>
              </a:rPr>
              <a:t> 2016;375:1019-32</a:t>
            </a:r>
          </a:p>
        </p:txBody>
      </p:sp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id="{634CA79A-6AA8-70AB-8890-3AD5B31C1A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9397380"/>
              </p:ext>
            </p:extLst>
          </p:nvPr>
        </p:nvGraphicFramePr>
        <p:xfrm>
          <a:off x="130628" y="3527474"/>
          <a:ext cx="11700301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31872781"/>
                    </a:ext>
                  </a:extLst>
                </a:gridCol>
                <a:gridCol w="4250156">
                  <a:extLst>
                    <a:ext uri="{9D8B030D-6E8A-4147-A177-3AD203B41FA5}">
                      <a16:colId xmlns:a16="http://schemas.microsoft.com/office/drawing/2014/main" val="2108512627"/>
                    </a:ext>
                  </a:extLst>
                </a:gridCol>
                <a:gridCol w="4740812">
                  <a:extLst>
                    <a:ext uri="{9D8B030D-6E8A-4147-A177-3AD203B41FA5}">
                      <a16:colId xmlns:a16="http://schemas.microsoft.com/office/drawing/2014/main" val="28008369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tr-TR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Aşının etkinliği 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ZOE-50+ZOE-70 (16596)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9862581"/>
                  </a:ext>
                </a:extLst>
              </a:tr>
              <a:tr h="308094">
                <a:tc>
                  <a:txBody>
                    <a:bodyPr/>
                    <a:lstStyle/>
                    <a:p>
                      <a:r>
                        <a:rPr lang="tr-TR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91.3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8702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70-79 yaş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PHN önleme % 88.8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158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≥80 yaş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8225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123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D4F35BB-698F-60B8-0F52-5C68019E7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096" y="276906"/>
            <a:ext cx="10748889" cy="89306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Aşının etkinliği 4. yıl sonunda %87.9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6D3437E-8D0E-5D48-DC49-D8BCFA0E9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96" y="1515500"/>
            <a:ext cx="11697808" cy="4290646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3E2C355C-86FC-F35C-1902-CE59A5B361AC}"/>
              </a:ext>
            </a:extLst>
          </p:cNvPr>
          <p:cNvSpPr txBox="1"/>
          <p:nvPr/>
        </p:nvSpPr>
        <p:spPr>
          <a:xfrm>
            <a:off x="6358597" y="6211762"/>
            <a:ext cx="5359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i="1" dirty="0">
                <a:latin typeface="Arial" panose="020B0604020202020204" pitchFamily="34" charset="0"/>
                <a:cs typeface="Arial" panose="020B0604020202020204" pitchFamily="34" charset="0"/>
              </a:rPr>
              <a:t>Cunningham AL N </a:t>
            </a:r>
            <a:r>
              <a:rPr lang="tr-TR" i="1" dirty="0" err="1">
                <a:latin typeface="Arial" panose="020B0604020202020204" pitchFamily="34" charset="0"/>
                <a:cs typeface="Arial" panose="020B0604020202020204" pitchFamily="34" charset="0"/>
              </a:rPr>
              <a:t>Engl</a:t>
            </a:r>
            <a:r>
              <a:rPr lang="tr-TR" i="1" dirty="0">
                <a:latin typeface="Arial" panose="020B0604020202020204" pitchFamily="34" charset="0"/>
                <a:cs typeface="Arial" panose="020B0604020202020204" pitchFamily="34" charset="0"/>
              </a:rPr>
              <a:t> J </a:t>
            </a:r>
            <a:r>
              <a:rPr lang="tr-TR" i="1" dirty="0" err="1">
                <a:latin typeface="Arial" panose="020B0604020202020204" pitchFamily="34" charset="0"/>
                <a:cs typeface="Arial" panose="020B0604020202020204" pitchFamily="34" charset="0"/>
              </a:rPr>
              <a:t>Med</a:t>
            </a:r>
            <a:r>
              <a:rPr lang="tr-TR" i="1" dirty="0">
                <a:latin typeface="Arial" panose="020B0604020202020204" pitchFamily="34" charset="0"/>
                <a:cs typeface="Arial" panose="020B0604020202020204" pitchFamily="34" charset="0"/>
              </a:rPr>
              <a:t> 2016;375:1019-32</a:t>
            </a:r>
          </a:p>
        </p:txBody>
      </p:sp>
    </p:spTree>
    <p:extLst>
      <p:ext uri="{BB962C8B-B14F-4D97-AF65-F5344CB8AC3E}">
        <p14:creationId xmlns:p14="http://schemas.microsoft.com/office/powerpoint/2010/main" val="376261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9B3874FB-F7CB-9DC3-E213-0095B0709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578" y="237744"/>
            <a:ext cx="11622844" cy="2735654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A42971CE-9307-0EAB-0861-9AD5D836EF5E}"/>
              </a:ext>
            </a:extLst>
          </p:cNvPr>
          <p:cNvSpPr txBox="1"/>
          <p:nvPr/>
        </p:nvSpPr>
        <p:spPr>
          <a:xfrm>
            <a:off x="289660" y="3080826"/>
            <a:ext cx="11622844" cy="35394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ZOE-50 ve ZOE-70 çalışmasındaki hastalar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Serum anti-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gE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antikor ve CD4</a:t>
            </a:r>
            <a:r>
              <a:rPr lang="tr-TR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3293 hastada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humoral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, 466 hastada hücresel immünite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Aşıdan sonra %97.8, plasebo sonra %2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humoral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yanıt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Geometrik anti-</a:t>
            </a:r>
            <a:r>
              <a:rPr lang="tr-T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gE</a:t>
            </a: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39. 1 kat (1. ay), </a:t>
            </a: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8.3 kat (36.ay)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gE</a:t>
            </a: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-spesifik CD4</a:t>
            </a:r>
            <a:r>
              <a:rPr lang="tr-TR" sz="2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 T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hücre cevabı %93.3, plasebo %0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Ortalama CD4</a:t>
            </a:r>
            <a:r>
              <a:rPr lang="tr-TR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T sayısı 24.6 kat (1.ay), </a:t>
            </a: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7.9 kat (36.ay),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tüm yaş gruplarında bazalin ≥5.6 kat (36 ay)</a:t>
            </a:r>
          </a:p>
        </p:txBody>
      </p:sp>
    </p:spTree>
    <p:extLst>
      <p:ext uri="{BB962C8B-B14F-4D97-AF65-F5344CB8AC3E}">
        <p14:creationId xmlns:p14="http://schemas.microsoft.com/office/powerpoint/2010/main" val="25214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96" y="330344"/>
            <a:ext cx="11462904" cy="3247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275772" y="3792185"/>
            <a:ext cx="11392862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tr-TR" sz="2400" dirty="0">
                <a:latin typeface="Arial" pitchFamily="34" charset="0"/>
                <a:cs typeface="Arial" pitchFamily="34" charset="0"/>
              </a:rPr>
              <a:t>Aşılamadan 9 yıl sonra CD4</a:t>
            </a:r>
            <a:r>
              <a:rPr lang="tr-TR" sz="2400" baseline="30000" dirty="0">
                <a:latin typeface="Arial" pitchFamily="34" charset="0"/>
                <a:cs typeface="Arial" pitchFamily="34" charset="0"/>
              </a:rPr>
              <a:t>2+ 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hücre sayısının aşılama öncesinin en az 3 katı, </a:t>
            </a:r>
          </a:p>
          <a:p>
            <a:r>
              <a:rPr lang="tr-TR" sz="2400" dirty="0" err="1">
                <a:latin typeface="Arial" pitchFamily="34" charset="0"/>
                <a:cs typeface="Arial" pitchFamily="34" charset="0"/>
              </a:rPr>
              <a:t>humoral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yanıtın en az 7 katı devam ettiği, hem 60-69 yaş hem de 70 yaş üzerinde </a:t>
            </a:r>
          </a:p>
          <a:p>
            <a:r>
              <a:rPr lang="tr-TR" sz="2400" dirty="0">
                <a:latin typeface="Arial" pitchFamily="34" charset="0"/>
                <a:cs typeface="Arial" pitchFamily="34" charset="0"/>
              </a:rPr>
              <a:t>gösterilmiş.</a:t>
            </a:r>
          </a:p>
          <a:p>
            <a:r>
              <a:rPr lang="tr-TR" sz="2400" dirty="0">
                <a:latin typeface="Arial" pitchFamily="34" charset="0"/>
                <a:cs typeface="Arial" pitchFamily="34" charset="0"/>
              </a:rPr>
              <a:t>Modelleme ile hem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humoral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hem hücresel yanıtın en az 15 yıl devam edeceği </a:t>
            </a:r>
          </a:p>
          <a:p>
            <a:r>
              <a:rPr lang="tr-TR" sz="2400" dirty="0">
                <a:latin typeface="Arial" pitchFamily="34" charset="0"/>
                <a:cs typeface="Arial" pitchFamily="34" charset="0"/>
              </a:rPr>
              <a:t>belirlenmiş. </a:t>
            </a:r>
          </a:p>
        </p:txBody>
      </p:sp>
    </p:spTree>
    <p:extLst>
      <p:ext uri="{BB962C8B-B14F-4D97-AF65-F5344CB8AC3E}">
        <p14:creationId xmlns:p14="http://schemas.microsoft.com/office/powerpoint/2010/main" val="177395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632944"/>
              </p:ext>
            </p:extLst>
          </p:nvPr>
        </p:nvGraphicFramePr>
        <p:xfrm>
          <a:off x="203200" y="476672"/>
          <a:ext cx="10421257" cy="4612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9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18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77968">
                  <a:extLst>
                    <a:ext uri="{9D8B030D-6E8A-4147-A177-3AD203B41FA5}">
                      <a16:colId xmlns:a16="http://schemas.microsoft.com/office/drawing/2014/main" val="2836457375"/>
                    </a:ext>
                  </a:extLst>
                </a:gridCol>
                <a:gridCol w="30915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3375">
                <a:tc>
                  <a:txBody>
                    <a:bodyPr/>
                    <a:lstStyle/>
                    <a:p>
                      <a:endParaRPr lang="tr-TR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/>
                </a:tc>
                <a:tc gridSpan="3">
                  <a:txBody>
                    <a:bodyPr/>
                    <a:lstStyle/>
                    <a:p>
                      <a:r>
                        <a:rPr lang="tr-TR" sz="2800" dirty="0" err="1">
                          <a:latin typeface="Arial" pitchFamily="34" charset="0"/>
                          <a:cs typeface="Arial" pitchFamily="34" charset="0"/>
                        </a:rPr>
                        <a:t>Humoral</a:t>
                      </a:r>
                      <a:r>
                        <a:rPr lang="tr-TR" sz="2800" dirty="0">
                          <a:latin typeface="Arial" pitchFamily="34" charset="0"/>
                          <a:cs typeface="Arial" pitchFamily="34" charset="0"/>
                        </a:rPr>
                        <a:t> Aşı yanıtı (%) </a:t>
                      </a:r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066">
                <a:tc>
                  <a:txBody>
                    <a:bodyPr/>
                    <a:lstStyle/>
                    <a:p>
                      <a:endParaRPr lang="tr-TR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>
                          <a:latin typeface="Arial" pitchFamily="34" charset="0"/>
                          <a:cs typeface="Arial" pitchFamily="34" charset="0"/>
                        </a:rPr>
                        <a:t>AŞI</a:t>
                      </a:r>
                    </a:p>
                  </a:txBody>
                  <a:tcPr marL="121920" marR="12192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>
                          <a:latin typeface="Arial" pitchFamily="34" charset="0"/>
                          <a:cs typeface="Arial" pitchFamily="34" charset="0"/>
                        </a:rPr>
                        <a:t>(anti-</a:t>
                      </a:r>
                      <a:r>
                        <a:rPr lang="tr-TR" sz="2800" dirty="0" err="1">
                          <a:latin typeface="Arial" pitchFamily="34" charset="0"/>
                          <a:cs typeface="Arial" pitchFamily="34" charset="0"/>
                        </a:rPr>
                        <a:t>gE</a:t>
                      </a:r>
                      <a:r>
                        <a:rPr lang="tr-TR" sz="2800" dirty="0">
                          <a:latin typeface="Arial" pitchFamily="34" charset="0"/>
                          <a:cs typeface="Arial" pitchFamily="34" charset="0"/>
                        </a:rPr>
                        <a:t> GMC) </a:t>
                      </a:r>
                    </a:p>
                  </a:txBody>
                  <a:tcPr marL="121920" marR="12192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>
                          <a:latin typeface="Arial" pitchFamily="34" charset="0"/>
                          <a:cs typeface="Arial" pitchFamily="34" charset="0"/>
                        </a:rPr>
                        <a:t>PLASEBO </a:t>
                      </a:r>
                    </a:p>
                  </a:txBody>
                  <a:tcPr marL="121920" marR="12192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0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800" b="1" dirty="0">
                          <a:latin typeface="Arial" pitchFamily="34" charset="0"/>
                          <a:cs typeface="Arial" pitchFamily="34" charset="0"/>
                        </a:rPr>
                        <a:t>1. Ay </a:t>
                      </a:r>
                    </a:p>
                  </a:txBody>
                  <a:tcPr marL="121920" marR="12192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66044"/>
                  </a:ext>
                </a:extLst>
              </a:tr>
              <a:tr h="448066">
                <a:tc>
                  <a:txBody>
                    <a:bodyPr/>
                    <a:lstStyle/>
                    <a:p>
                      <a:r>
                        <a:rPr lang="tr-TR" sz="2800" dirty="0">
                          <a:latin typeface="Arial" pitchFamily="34" charset="0"/>
                          <a:cs typeface="Arial" pitchFamily="34" charset="0"/>
                        </a:rPr>
                        <a:t>18-49 Yaş </a:t>
                      </a:r>
                    </a:p>
                  </a:txBody>
                  <a:tcPr marL="121920" marR="12192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>
                          <a:latin typeface="Arial" pitchFamily="34" charset="0"/>
                          <a:cs typeface="Arial" pitchFamily="34" charset="0"/>
                        </a:rPr>
                        <a:t>57.7 </a:t>
                      </a:r>
                    </a:p>
                  </a:txBody>
                  <a:tcPr marL="121920" marR="12192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>
                          <a:latin typeface="Arial" pitchFamily="34" charset="0"/>
                          <a:cs typeface="Arial" pitchFamily="34" charset="0"/>
                        </a:rPr>
                        <a:t>12523.4</a:t>
                      </a:r>
                    </a:p>
                  </a:txBody>
                  <a:tcPr marL="121920" marR="12192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>
                          <a:latin typeface="Arial" pitchFamily="34" charset="0"/>
                          <a:cs typeface="Arial" pitchFamily="34" charset="0"/>
                        </a:rPr>
                        <a:t>≤ 22.2</a:t>
                      </a:r>
                    </a:p>
                  </a:txBody>
                  <a:tcPr marL="121920" marR="12192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1023706"/>
                  </a:ext>
                </a:extLst>
              </a:tr>
              <a:tr h="569625">
                <a:tc>
                  <a:txBody>
                    <a:bodyPr/>
                    <a:lstStyle/>
                    <a:p>
                      <a:r>
                        <a:rPr lang="tr-TR" sz="2800" dirty="0">
                          <a:latin typeface="Arial" pitchFamily="34" charset="0"/>
                          <a:cs typeface="Arial" pitchFamily="34" charset="0"/>
                        </a:rPr>
                        <a:t>≥ 50 yaş </a:t>
                      </a:r>
                    </a:p>
                  </a:txBody>
                  <a:tcPr marL="121920" marR="12192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b="1" dirty="0">
                          <a:latin typeface="Arial" pitchFamily="34" charset="0"/>
                          <a:cs typeface="Arial" pitchFamily="34" charset="0"/>
                        </a:rPr>
                        <a:t>71.4</a:t>
                      </a:r>
                    </a:p>
                  </a:txBody>
                  <a:tcPr marL="121920" marR="12192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>
                          <a:latin typeface="Arial" pitchFamily="34" charset="0"/>
                          <a:cs typeface="Arial" pitchFamily="34" charset="0"/>
                        </a:rPr>
                        <a:t>12861.3</a:t>
                      </a:r>
                    </a:p>
                  </a:txBody>
                  <a:tcPr marL="121920" marR="12192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800" dirty="0">
                          <a:latin typeface="Arial" pitchFamily="34" charset="0"/>
                          <a:cs typeface="Arial" pitchFamily="34" charset="0"/>
                        </a:rPr>
                        <a:t>≤ 22.2</a:t>
                      </a:r>
                    </a:p>
                  </a:txBody>
                  <a:tcPr marL="121920" marR="12192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6919">
                <a:tc>
                  <a:txBody>
                    <a:bodyPr/>
                    <a:lstStyle/>
                    <a:p>
                      <a:r>
                        <a:rPr lang="tr-TR" sz="2800" b="1" dirty="0">
                          <a:latin typeface="Arial" pitchFamily="34" charset="0"/>
                          <a:cs typeface="Arial" pitchFamily="34" charset="0"/>
                        </a:rPr>
                        <a:t>24.Ay </a:t>
                      </a:r>
                    </a:p>
                  </a:txBody>
                  <a:tcPr marL="121920" marR="12192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8487">
                <a:tc>
                  <a:txBody>
                    <a:bodyPr/>
                    <a:lstStyle/>
                    <a:p>
                      <a:r>
                        <a:rPr lang="tr-TR" sz="2800" dirty="0">
                          <a:latin typeface="Arial" pitchFamily="34" charset="0"/>
                          <a:cs typeface="Arial" pitchFamily="34" charset="0"/>
                        </a:rPr>
                        <a:t>18-49 </a:t>
                      </a:r>
                    </a:p>
                  </a:txBody>
                  <a:tcPr marL="121920" marR="12192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>
                          <a:latin typeface="Arial" pitchFamily="34" charset="0"/>
                          <a:cs typeface="Arial" pitchFamily="34" charset="0"/>
                        </a:rPr>
                        <a:t>23.1</a:t>
                      </a:r>
                    </a:p>
                  </a:txBody>
                  <a:tcPr marL="121920" marR="12192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>
                          <a:latin typeface="Arial" pitchFamily="34" charset="0"/>
                          <a:cs typeface="Arial" pitchFamily="34" charset="0"/>
                        </a:rPr>
                        <a:t>1492.5</a:t>
                      </a:r>
                    </a:p>
                  </a:txBody>
                  <a:tcPr marL="121920" marR="12192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800" dirty="0">
                          <a:latin typeface="Arial" pitchFamily="34" charset="0"/>
                          <a:cs typeface="Arial" pitchFamily="34" charset="0"/>
                        </a:rPr>
                        <a:t>≤ 22.2</a:t>
                      </a:r>
                    </a:p>
                  </a:txBody>
                  <a:tcPr marL="121920" marR="12192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734171"/>
                  </a:ext>
                </a:extLst>
              </a:tr>
              <a:tr h="5984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800" dirty="0">
                          <a:latin typeface="Arial" pitchFamily="34" charset="0"/>
                          <a:cs typeface="Arial" pitchFamily="34" charset="0"/>
                        </a:rPr>
                        <a:t>≥ 50 yaş </a:t>
                      </a:r>
                    </a:p>
                  </a:txBody>
                  <a:tcPr marL="121920" marR="12192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b="1" dirty="0">
                          <a:latin typeface="Arial" pitchFamily="34" charset="0"/>
                          <a:cs typeface="Arial" pitchFamily="34" charset="0"/>
                        </a:rPr>
                        <a:t>56</a:t>
                      </a:r>
                    </a:p>
                  </a:txBody>
                  <a:tcPr marL="121920" marR="12192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>
                          <a:latin typeface="Arial" pitchFamily="34" charset="0"/>
                          <a:cs typeface="Arial" pitchFamily="34" charset="0"/>
                        </a:rPr>
                        <a:t>4025.0</a:t>
                      </a:r>
                    </a:p>
                  </a:txBody>
                  <a:tcPr marL="121920" marR="12192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800" dirty="0">
                          <a:latin typeface="Arial" pitchFamily="34" charset="0"/>
                          <a:cs typeface="Arial" pitchFamily="34" charset="0"/>
                        </a:rPr>
                        <a:t>≤ 22.2</a:t>
                      </a:r>
                    </a:p>
                  </a:txBody>
                  <a:tcPr marL="121920" marR="12192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4880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45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2ACE41D0-0CE1-7F27-347A-49850A4A2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528" y="1056594"/>
            <a:ext cx="8833758" cy="5267325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07130F79-A38B-C528-4211-65E5299E67AD}"/>
              </a:ext>
            </a:extLst>
          </p:cNvPr>
          <p:cNvSpPr txBox="1"/>
          <p:nvPr/>
        </p:nvSpPr>
        <p:spPr>
          <a:xfrm>
            <a:off x="261257" y="241693"/>
            <a:ext cx="11020966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Altta yatan hastalıklara göre aşılamadan 1 ay sonraki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humoral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yanıt 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33B1AE9E-E3E6-FEBD-5C3E-E33C8AD9CC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527" y="1795950"/>
            <a:ext cx="8734425" cy="4819650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5378376B-28A5-0379-F660-0E57CA36D9F6}"/>
              </a:ext>
            </a:extLst>
          </p:cNvPr>
          <p:cNvSpPr txBox="1"/>
          <p:nvPr/>
        </p:nvSpPr>
        <p:spPr>
          <a:xfrm>
            <a:off x="9456820" y="1470024"/>
            <a:ext cx="266130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En düşük yanıt </a:t>
            </a:r>
          </a:p>
          <a:p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%14 </a:t>
            </a:r>
          </a:p>
          <a:p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NHBCL </a:t>
            </a:r>
          </a:p>
        </p:txBody>
      </p:sp>
    </p:spTree>
    <p:extLst>
      <p:ext uri="{BB962C8B-B14F-4D97-AF65-F5344CB8AC3E}">
        <p14:creationId xmlns:p14="http://schemas.microsoft.com/office/powerpoint/2010/main" val="504484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1B16D61-755E-009D-8144-A0D609CED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357" y="343095"/>
            <a:ext cx="10515600" cy="675884"/>
          </a:xfrm>
        </p:spPr>
        <p:txBody>
          <a:bodyPr>
            <a:normAutofit/>
          </a:bodyPr>
          <a:lstStyle/>
          <a:p>
            <a:r>
              <a:rPr lang="tr-T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Epidemiyoloji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61E5682-1D6F-E42A-F04E-5ACE35020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356" y="1018980"/>
            <a:ext cx="11710181" cy="4537758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Aşısız toplumda yaşam boyu Herpes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Zoster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(HZ) geçirme riski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%20-30</a:t>
            </a:r>
          </a:p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Yıllık; Gençlerde 1.2-3.4 /1000 kişi,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yaşlılarda 3.9-11.8 /1000 kişi</a:t>
            </a:r>
          </a:p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&gt; 50 yaş dramatik artış, 60 yaş üzerinde risk 8-10 kat fazla</a:t>
            </a:r>
          </a:p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85 yaş kişilerin %50’si bir veya daha fazla HZ atağı</a:t>
            </a:r>
          </a:p>
          <a:p>
            <a:pPr marL="0" indent="0">
              <a:buNone/>
            </a:pPr>
            <a:r>
              <a:rPr lang="tr-TR" b="1" u="sng" dirty="0">
                <a:latin typeface="Arial" panose="020B0604020202020204" pitchFamily="34" charset="0"/>
                <a:cs typeface="Arial" panose="020B0604020202020204" pitchFamily="34" charset="0"/>
              </a:rPr>
              <a:t>Mortalite; </a:t>
            </a:r>
          </a:p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&gt; 65 yaş 0.0022-82.21 /100000</a:t>
            </a:r>
          </a:p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2007-2008 Almanya ayaktan HZ fatalite; Kadın; 0.29/100000 hasta/yıl</a:t>
            </a:r>
          </a:p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Erkek; 0.10 /100000 hasta/yıl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8924800B-DE3D-9E19-62EE-50483D9F4227}"/>
              </a:ext>
            </a:extLst>
          </p:cNvPr>
          <p:cNvSpPr txBox="1"/>
          <p:nvPr/>
        </p:nvSpPr>
        <p:spPr>
          <a:xfrm>
            <a:off x="6096000" y="5853798"/>
            <a:ext cx="50940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i="1" dirty="0" err="1">
                <a:latin typeface="Arial" panose="020B0604020202020204" pitchFamily="34" charset="0"/>
                <a:cs typeface="Arial" panose="020B0604020202020204" pitchFamily="34" charset="0"/>
              </a:rPr>
              <a:t>Kimberlin</a:t>
            </a:r>
            <a:r>
              <a:rPr lang="tr-TR" i="1" dirty="0">
                <a:latin typeface="Arial" panose="020B0604020202020204" pitchFamily="34" charset="0"/>
                <a:cs typeface="Arial" panose="020B0604020202020204" pitchFamily="34" charset="0"/>
              </a:rPr>
              <a:t> DW. N </a:t>
            </a:r>
            <a:r>
              <a:rPr lang="tr-TR" i="1" dirty="0" err="1">
                <a:latin typeface="Arial" panose="020B0604020202020204" pitchFamily="34" charset="0"/>
                <a:cs typeface="Arial" panose="020B0604020202020204" pitchFamily="34" charset="0"/>
              </a:rPr>
              <a:t>Engl</a:t>
            </a:r>
            <a:r>
              <a:rPr lang="tr-TR" i="1" dirty="0">
                <a:latin typeface="Arial" panose="020B0604020202020204" pitchFamily="34" charset="0"/>
                <a:cs typeface="Arial" panose="020B0604020202020204" pitchFamily="34" charset="0"/>
              </a:rPr>
              <a:t> J </a:t>
            </a:r>
            <a:r>
              <a:rPr lang="tr-TR" i="1" dirty="0" err="1">
                <a:latin typeface="Arial" panose="020B0604020202020204" pitchFamily="34" charset="0"/>
                <a:cs typeface="Arial" panose="020B0604020202020204" pitchFamily="34" charset="0"/>
              </a:rPr>
              <a:t>Med</a:t>
            </a:r>
            <a:r>
              <a:rPr lang="tr-TR" i="1" dirty="0">
                <a:latin typeface="Arial" panose="020B0604020202020204" pitchFamily="34" charset="0"/>
                <a:cs typeface="Arial" panose="020B0604020202020204" pitchFamily="34" charset="0"/>
              </a:rPr>
              <a:t> 2007;356:1338-43.</a:t>
            </a:r>
          </a:p>
          <a:p>
            <a:r>
              <a:rPr lang="tr-TR" i="1" dirty="0">
                <a:latin typeface="Arial" panose="020B0604020202020204" pitchFamily="34" charset="0"/>
                <a:cs typeface="Arial" panose="020B0604020202020204" pitchFamily="34" charset="0"/>
              </a:rPr>
              <a:t>Patil A. </a:t>
            </a:r>
            <a:r>
              <a:rPr lang="tr-TR" i="1" dirty="0" err="1">
                <a:latin typeface="Arial" panose="020B0604020202020204" pitchFamily="34" charset="0"/>
                <a:cs typeface="Arial" panose="020B0604020202020204" pitchFamily="34" charset="0"/>
              </a:rPr>
              <a:t>Viruses</a:t>
            </a:r>
            <a:r>
              <a:rPr lang="tr-TR" i="1" dirty="0">
                <a:latin typeface="Arial" panose="020B0604020202020204" pitchFamily="34" charset="0"/>
                <a:cs typeface="Arial" panose="020B0604020202020204" pitchFamily="34" charset="0"/>
              </a:rPr>
              <a:t> 2022, 14, 192</a:t>
            </a:r>
          </a:p>
        </p:txBody>
      </p:sp>
    </p:spTree>
    <p:extLst>
      <p:ext uri="{BB962C8B-B14F-4D97-AF65-F5344CB8AC3E}">
        <p14:creationId xmlns:p14="http://schemas.microsoft.com/office/powerpoint/2010/main" val="311027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4562488"/>
              </p:ext>
            </p:extLst>
          </p:nvPr>
        </p:nvGraphicFramePr>
        <p:xfrm>
          <a:off x="203200" y="476672"/>
          <a:ext cx="10943770" cy="4612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73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0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32319">
                  <a:extLst>
                    <a:ext uri="{9D8B030D-6E8A-4147-A177-3AD203B41FA5}">
                      <a16:colId xmlns:a16="http://schemas.microsoft.com/office/drawing/2014/main" val="2836457375"/>
                    </a:ext>
                  </a:extLst>
                </a:gridCol>
                <a:gridCol w="24539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3375">
                <a:tc>
                  <a:txBody>
                    <a:bodyPr/>
                    <a:lstStyle/>
                    <a:p>
                      <a:endParaRPr lang="tr-TR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/>
                </a:tc>
                <a:tc gridSpan="3">
                  <a:txBody>
                    <a:bodyPr/>
                    <a:lstStyle/>
                    <a:p>
                      <a:r>
                        <a:rPr lang="tr-TR" sz="2800" dirty="0">
                          <a:latin typeface="Arial" pitchFamily="34" charset="0"/>
                          <a:cs typeface="Arial" pitchFamily="34" charset="0"/>
                        </a:rPr>
                        <a:t>Hücresel Aşı yanıtı (%) </a:t>
                      </a:r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066">
                <a:tc>
                  <a:txBody>
                    <a:bodyPr/>
                    <a:lstStyle/>
                    <a:p>
                      <a:endParaRPr lang="tr-TR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>
                          <a:latin typeface="Arial" pitchFamily="34" charset="0"/>
                          <a:cs typeface="Arial" pitchFamily="34" charset="0"/>
                        </a:rPr>
                        <a:t>AŞI</a:t>
                      </a:r>
                    </a:p>
                  </a:txBody>
                  <a:tcPr marL="121920" marR="12192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CD4</a:t>
                      </a:r>
                      <a:r>
                        <a:rPr lang="tr-TR" sz="28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2+</a:t>
                      </a:r>
                      <a:r>
                        <a:rPr lang="tr-TR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 hücre sayısı </a:t>
                      </a:r>
                    </a:p>
                  </a:txBody>
                  <a:tcPr marL="121920" marR="12192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>
                          <a:latin typeface="Arial" pitchFamily="34" charset="0"/>
                          <a:cs typeface="Arial" pitchFamily="34" charset="0"/>
                        </a:rPr>
                        <a:t>PLASEBO </a:t>
                      </a:r>
                    </a:p>
                  </a:txBody>
                  <a:tcPr marL="121920" marR="12192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0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800" b="1" dirty="0">
                          <a:latin typeface="Arial" pitchFamily="34" charset="0"/>
                          <a:cs typeface="Arial" pitchFamily="34" charset="0"/>
                        </a:rPr>
                        <a:t>1. Ay </a:t>
                      </a:r>
                    </a:p>
                  </a:txBody>
                  <a:tcPr marL="121920" marR="12192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66044"/>
                  </a:ext>
                </a:extLst>
              </a:tr>
              <a:tr h="448066">
                <a:tc>
                  <a:txBody>
                    <a:bodyPr/>
                    <a:lstStyle/>
                    <a:p>
                      <a:r>
                        <a:rPr lang="tr-TR" sz="2800" dirty="0">
                          <a:latin typeface="Arial" pitchFamily="34" charset="0"/>
                          <a:cs typeface="Arial" pitchFamily="34" charset="0"/>
                        </a:rPr>
                        <a:t>18-49 Yaş </a:t>
                      </a:r>
                    </a:p>
                  </a:txBody>
                  <a:tcPr marL="121920" marR="12192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>
                          <a:latin typeface="Arial" pitchFamily="34" charset="0"/>
                          <a:cs typeface="Arial" pitchFamily="34" charset="0"/>
                        </a:rPr>
                        <a:t>100 </a:t>
                      </a:r>
                    </a:p>
                  </a:txBody>
                  <a:tcPr marL="121920" marR="12192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>
                          <a:latin typeface="Arial" pitchFamily="34" charset="0"/>
                          <a:cs typeface="Arial" pitchFamily="34" charset="0"/>
                        </a:rPr>
                        <a:t>12365.5</a:t>
                      </a:r>
                    </a:p>
                  </a:txBody>
                  <a:tcPr marL="121920" marR="12192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>
                          <a:latin typeface="Arial" pitchFamily="34" charset="0"/>
                          <a:cs typeface="Arial" pitchFamily="34" charset="0"/>
                        </a:rPr>
                        <a:t>≤ 20</a:t>
                      </a:r>
                    </a:p>
                  </a:txBody>
                  <a:tcPr marL="121920" marR="12192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1023706"/>
                  </a:ext>
                </a:extLst>
              </a:tr>
              <a:tr h="569625">
                <a:tc>
                  <a:txBody>
                    <a:bodyPr/>
                    <a:lstStyle/>
                    <a:p>
                      <a:r>
                        <a:rPr lang="tr-TR" sz="2800" dirty="0">
                          <a:latin typeface="Arial" pitchFamily="34" charset="0"/>
                          <a:cs typeface="Arial" pitchFamily="34" charset="0"/>
                        </a:rPr>
                        <a:t>≥ 50 yaş </a:t>
                      </a:r>
                    </a:p>
                  </a:txBody>
                  <a:tcPr marL="121920" marR="12192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b="1" dirty="0">
                          <a:latin typeface="Arial" pitchFamily="34" charset="0"/>
                          <a:cs typeface="Arial" pitchFamily="34" charset="0"/>
                        </a:rPr>
                        <a:t>89.3</a:t>
                      </a:r>
                    </a:p>
                  </a:txBody>
                  <a:tcPr marL="121920" marR="12192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>
                          <a:latin typeface="Arial" pitchFamily="34" charset="0"/>
                          <a:cs typeface="Arial" pitchFamily="34" charset="0"/>
                        </a:rPr>
                        <a:t>3294.2</a:t>
                      </a:r>
                    </a:p>
                  </a:txBody>
                  <a:tcPr marL="121920" marR="12192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800" dirty="0">
                          <a:latin typeface="Arial" pitchFamily="34" charset="0"/>
                          <a:cs typeface="Arial" pitchFamily="34" charset="0"/>
                        </a:rPr>
                        <a:t>≤ 20</a:t>
                      </a:r>
                    </a:p>
                  </a:txBody>
                  <a:tcPr marL="121920" marR="12192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6919">
                <a:tc>
                  <a:txBody>
                    <a:bodyPr/>
                    <a:lstStyle/>
                    <a:p>
                      <a:r>
                        <a:rPr lang="tr-TR" sz="2800" b="1" dirty="0">
                          <a:latin typeface="Arial" pitchFamily="34" charset="0"/>
                          <a:cs typeface="Arial" pitchFamily="34" charset="0"/>
                        </a:rPr>
                        <a:t>24.Ay </a:t>
                      </a:r>
                    </a:p>
                  </a:txBody>
                  <a:tcPr marL="121920" marR="12192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8487">
                <a:tc>
                  <a:txBody>
                    <a:bodyPr/>
                    <a:lstStyle/>
                    <a:p>
                      <a:r>
                        <a:rPr lang="tr-TR" sz="2800" dirty="0">
                          <a:latin typeface="Arial" pitchFamily="34" charset="0"/>
                          <a:cs typeface="Arial" pitchFamily="34" charset="0"/>
                        </a:rPr>
                        <a:t>18-49 </a:t>
                      </a:r>
                    </a:p>
                  </a:txBody>
                  <a:tcPr marL="121920" marR="12192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121920" marR="12192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>
                          <a:latin typeface="Arial" pitchFamily="34" charset="0"/>
                          <a:cs typeface="Arial" pitchFamily="34" charset="0"/>
                        </a:rPr>
                        <a:t>3466</a:t>
                      </a:r>
                    </a:p>
                  </a:txBody>
                  <a:tcPr marL="121920" marR="12192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800" dirty="0">
                          <a:latin typeface="Arial" pitchFamily="34" charset="0"/>
                          <a:cs typeface="Arial" pitchFamily="34" charset="0"/>
                        </a:rPr>
                        <a:t>≤ 20 </a:t>
                      </a:r>
                    </a:p>
                  </a:txBody>
                  <a:tcPr marL="121920" marR="12192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734171"/>
                  </a:ext>
                </a:extLst>
              </a:tr>
              <a:tr h="5984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800" dirty="0">
                          <a:latin typeface="Arial" pitchFamily="34" charset="0"/>
                          <a:cs typeface="Arial" pitchFamily="34" charset="0"/>
                        </a:rPr>
                        <a:t>≥ 50 yaş </a:t>
                      </a:r>
                    </a:p>
                  </a:txBody>
                  <a:tcPr marL="121920" marR="12192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b="1" dirty="0">
                          <a:latin typeface="Arial" pitchFamily="34" charset="0"/>
                          <a:cs typeface="Arial" pitchFamily="34" charset="0"/>
                        </a:rPr>
                        <a:t>58.8</a:t>
                      </a:r>
                    </a:p>
                  </a:txBody>
                  <a:tcPr marL="121920" marR="12192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>
                          <a:latin typeface="Arial" pitchFamily="34" charset="0"/>
                          <a:cs typeface="Arial" pitchFamily="34" charset="0"/>
                        </a:rPr>
                        <a:t>1519.6</a:t>
                      </a:r>
                    </a:p>
                  </a:txBody>
                  <a:tcPr marL="121920" marR="12192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800" dirty="0">
                          <a:latin typeface="Arial" pitchFamily="34" charset="0"/>
                          <a:cs typeface="Arial" pitchFamily="34" charset="0"/>
                        </a:rPr>
                        <a:t>≤ 20</a:t>
                      </a:r>
                    </a:p>
                  </a:txBody>
                  <a:tcPr marL="121920" marR="12192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488033"/>
                  </a:ext>
                </a:extLst>
              </a:tr>
            </a:tbl>
          </a:graphicData>
        </a:graphic>
      </p:graphicFrame>
      <p:sp>
        <p:nvSpPr>
          <p:cNvPr id="2" name="Metin kutusu 1">
            <a:extLst>
              <a:ext uri="{FF2B5EF4-FFF2-40B4-BE49-F238E27FC236}">
                <a16:creationId xmlns:a16="http://schemas.microsoft.com/office/drawing/2014/main" id="{E4172FDA-657F-F93E-2A1D-8A54F25DE5AE}"/>
              </a:ext>
            </a:extLst>
          </p:cNvPr>
          <p:cNvSpPr txBox="1"/>
          <p:nvPr/>
        </p:nvSpPr>
        <p:spPr>
          <a:xfrm>
            <a:off x="493486" y="5384800"/>
            <a:ext cx="8258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u="sng" dirty="0">
                <a:latin typeface="Arial" panose="020B0604020202020204" pitchFamily="34" charset="0"/>
                <a:cs typeface="Arial" panose="020B0604020202020204" pitchFamily="34" charset="0"/>
              </a:rPr>
              <a:t>Aşılama öncesi CD4</a:t>
            </a:r>
            <a:r>
              <a:rPr lang="tr-TR" sz="2400" u="sng" baseline="30000" dirty="0"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lang="tr-TR" sz="2400" u="sng" dirty="0">
                <a:latin typeface="Arial" panose="020B0604020202020204" pitchFamily="34" charset="0"/>
                <a:cs typeface="Arial" panose="020B0604020202020204" pitchFamily="34" charset="0"/>
              </a:rPr>
              <a:t> T hücre sayısı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; 77.9 (18-49 yaş)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34     (≥ 50 yaş) </a:t>
            </a:r>
          </a:p>
        </p:txBody>
      </p:sp>
    </p:spTree>
    <p:extLst>
      <p:ext uri="{BB962C8B-B14F-4D97-AF65-F5344CB8AC3E}">
        <p14:creationId xmlns:p14="http://schemas.microsoft.com/office/powerpoint/2010/main" val="330878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818DFE6F-11AF-DED6-BD8C-B26599D4E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57" y="1051216"/>
            <a:ext cx="7288439" cy="4349167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DDCDE1BC-841D-576B-0BCF-C91DD48E5BAC}"/>
              </a:ext>
            </a:extLst>
          </p:cNvPr>
          <p:cNvSpPr txBox="1"/>
          <p:nvPr/>
        </p:nvSpPr>
        <p:spPr>
          <a:xfrm>
            <a:off x="232229" y="290285"/>
            <a:ext cx="1129211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Altta yatan hastalıklara göre aşılamadan 1 ay sonraki hücresel yanıt 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6E09B259-4996-0EFF-BFDB-79D8E2CB157A}"/>
              </a:ext>
            </a:extLst>
          </p:cNvPr>
          <p:cNvSpPr txBox="1"/>
          <p:nvPr/>
        </p:nvSpPr>
        <p:spPr>
          <a:xfrm>
            <a:off x="8360229" y="1843314"/>
            <a:ext cx="3382657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tr-TR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MM </a:t>
            </a:r>
          </a:p>
          <a:p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1Ay sonra    % 87.5 </a:t>
            </a:r>
          </a:p>
          <a:p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24 ay sonra  % 69.2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111F3ACD-B6F0-0B1C-0F4D-BD96E4B3158C}"/>
              </a:ext>
            </a:extLst>
          </p:cNvPr>
          <p:cNvSpPr txBox="1"/>
          <p:nvPr/>
        </p:nvSpPr>
        <p:spPr>
          <a:xfrm>
            <a:off x="8344886" y="3629692"/>
            <a:ext cx="3382657" cy="13849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tr-TR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NHBCL </a:t>
            </a:r>
          </a:p>
          <a:p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1Ay sonra    % 100 </a:t>
            </a:r>
          </a:p>
          <a:p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24 ay sonra  % 71.4</a:t>
            </a:r>
          </a:p>
        </p:txBody>
      </p:sp>
    </p:spTree>
    <p:extLst>
      <p:ext uri="{BB962C8B-B14F-4D97-AF65-F5344CB8AC3E}">
        <p14:creationId xmlns:p14="http://schemas.microsoft.com/office/powerpoint/2010/main" val="13231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8B214930-2C6C-AD93-737D-4209DE857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19" y="391885"/>
            <a:ext cx="11473646" cy="3468915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88B47C1A-13FC-DACB-9AF5-666626A91ECB}"/>
              </a:ext>
            </a:extLst>
          </p:cNvPr>
          <p:cNvSpPr txBox="1"/>
          <p:nvPr/>
        </p:nvSpPr>
        <p:spPr>
          <a:xfrm>
            <a:off x="449943" y="4267200"/>
            <a:ext cx="10929257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Aşı etkinliği</a:t>
            </a:r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MM   %72.4 , </a:t>
            </a:r>
          </a:p>
          <a:p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NHBCL  %60.5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A56B98A3-A97D-B2DD-5EE4-3D8D1B80B8C6}"/>
              </a:ext>
            </a:extLst>
          </p:cNvPr>
          <p:cNvSpPr txBox="1"/>
          <p:nvPr/>
        </p:nvSpPr>
        <p:spPr>
          <a:xfrm>
            <a:off x="3889830" y="6139543"/>
            <a:ext cx="7663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1800" b="0" i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Stadtmauer</a:t>
            </a:r>
            <a:r>
              <a:rPr lang="tr-TR" i="1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sz="18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HUMAN VACCINES &amp; IMMUNOTHERAPEUTICS 2021, VOL. 17, NO. 11, 4144–4154</a:t>
            </a:r>
          </a:p>
        </p:txBody>
      </p:sp>
    </p:spTree>
    <p:extLst>
      <p:ext uri="{BB962C8B-B14F-4D97-AF65-F5344CB8AC3E}">
        <p14:creationId xmlns:p14="http://schemas.microsoft.com/office/powerpoint/2010/main" val="62931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>
            <a:extLst>
              <a:ext uri="{FF2B5EF4-FFF2-40B4-BE49-F238E27FC236}">
                <a16:creationId xmlns:a16="http://schemas.microsoft.com/office/drawing/2014/main" id="{F2B3A937-A22E-6B3F-020F-C4E7569BC4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015927"/>
              </p:ext>
            </p:extLst>
          </p:nvPr>
        </p:nvGraphicFramePr>
        <p:xfrm>
          <a:off x="281354" y="117214"/>
          <a:ext cx="8975188" cy="660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0431">
                  <a:extLst>
                    <a:ext uri="{9D8B030D-6E8A-4147-A177-3AD203B41FA5}">
                      <a16:colId xmlns:a16="http://schemas.microsoft.com/office/drawing/2014/main" val="2031872781"/>
                    </a:ext>
                  </a:extLst>
                </a:gridCol>
                <a:gridCol w="1470737">
                  <a:extLst>
                    <a:ext uri="{9D8B030D-6E8A-4147-A177-3AD203B41FA5}">
                      <a16:colId xmlns:a16="http://schemas.microsoft.com/office/drawing/2014/main" val="2108512627"/>
                    </a:ext>
                  </a:extLst>
                </a:gridCol>
                <a:gridCol w="1227641">
                  <a:extLst>
                    <a:ext uri="{9D8B030D-6E8A-4147-A177-3AD203B41FA5}">
                      <a16:colId xmlns:a16="http://schemas.microsoft.com/office/drawing/2014/main" val="3152312689"/>
                    </a:ext>
                  </a:extLst>
                </a:gridCol>
                <a:gridCol w="1446429">
                  <a:extLst>
                    <a:ext uri="{9D8B030D-6E8A-4147-A177-3AD203B41FA5}">
                      <a16:colId xmlns:a16="http://schemas.microsoft.com/office/drawing/2014/main" val="3491303451"/>
                    </a:ext>
                  </a:extLst>
                </a:gridCol>
                <a:gridCol w="1499950">
                  <a:extLst>
                    <a:ext uri="{9D8B030D-6E8A-4147-A177-3AD203B41FA5}">
                      <a16:colId xmlns:a16="http://schemas.microsoft.com/office/drawing/2014/main" val="17422230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Yan etki 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ZOE-50</a:t>
                      </a:r>
                    </a:p>
                    <a:p>
                      <a:endParaRPr lang="tr-T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tr-TR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ZOE-70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986258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tr-T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Aşı (HZ/</a:t>
                      </a:r>
                      <a:r>
                        <a:rPr lang="tr-TR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</a:t>
                      </a:r>
                      <a:r>
                        <a:rPr lang="tr-T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</a:p>
                    <a:p>
                      <a:r>
                        <a:rPr lang="tr-T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 %,n)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Plasebo </a:t>
                      </a:r>
                    </a:p>
                    <a:p>
                      <a:endParaRPr lang="tr-T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AŞI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PLASEBO </a:t>
                      </a:r>
                      <a:endParaRPr lang="tr-TR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2293547"/>
                  </a:ext>
                </a:extLst>
              </a:tr>
              <a:tr h="308094">
                <a:tc>
                  <a:txBody>
                    <a:bodyPr/>
                    <a:lstStyle/>
                    <a:p>
                      <a:r>
                        <a:rPr lang="tr-TR" sz="1800" b="1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Enjeksiyon yeri reaksiyonları </a:t>
                      </a:r>
                      <a:endParaRPr lang="tr-TR" sz="1800" b="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81.5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11.9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74.1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9.9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8702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Ağrı 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79.1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11.2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68.7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8.5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3158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b="0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Kızarıklık 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39.2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9701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Şişlik 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26.3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22.6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963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Grade 3 enjeksiyon yeri </a:t>
                      </a:r>
                      <a:r>
                        <a:rPr lang="tr-TR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rx</a:t>
                      </a:r>
                      <a:endParaRPr lang="tr-TR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9.5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8.5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822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Sistemik reaksiyonlar 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66.1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29.5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25.1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9380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Myalji</a:t>
                      </a:r>
                      <a:r>
                        <a:rPr lang="tr-T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46.3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32.9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15.2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3239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Yorgunluk 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45.9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16.6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31.2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8.1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0906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Baş ağrısı 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39.2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24.6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10.9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399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Titreme 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28.2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14.9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331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Ateş 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21.5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12.3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5702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GIS semptomları 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10.9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7.9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185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Grade 3 sistemik reaksiyon 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11.4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6071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711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>
            <a:extLst>
              <a:ext uri="{FF2B5EF4-FFF2-40B4-BE49-F238E27FC236}">
                <a16:creationId xmlns:a16="http://schemas.microsoft.com/office/drawing/2014/main" id="{F2B3A937-A22E-6B3F-020F-C4E7569BC4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8504531"/>
              </p:ext>
            </p:extLst>
          </p:nvPr>
        </p:nvGraphicFramePr>
        <p:xfrm>
          <a:off x="281354" y="117214"/>
          <a:ext cx="11507372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5618">
                  <a:extLst>
                    <a:ext uri="{9D8B030D-6E8A-4147-A177-3AD203B41FA5}">
                      <a16:colId xmlns:a16="http://schemas.microsoft.com/office/drawing/2014/main" val="2031872781"/>
                    </a:ext>
                  </a:extLst>
                </a:gridCol>
                <a:gridCol w="2037978">
                  <a:extLst>
                    <a:ext uri="{9D8B030D-6E8A-4147-A177-3AD203B41FA5}">
                      <a16:colId xmlns:a16="http://schemas.microsoft.com/office/drawing/2014/main" val="2108512627"/>
                    </a:ext>
                  </a:extLst>
                </a:gridCol>
                <a:gridCol w="2036131">
                  <a:extLst>
                    <a:ext uri="{9D8B030D-6E8A-4147-A177-3AD203B41FA5}">
                      <a16:colId xmlns:a16="http://schemas.microsoft.com/office/drawing/2014/main" val="3152312689"/>
                    </a:ext>
                  </a:extLst>
                </a:gridCol>
                <a:gridCol w="2028091">
                  <a:extLst>
                    <a:ext uri="{9D8B030D-6E8A-4147-A177-3AD203B41FA5}">
                      <a16:colId xmlns:a16="http://schemas.microsoft.com/office/drawing/2014/main" val="3491303451"/>
                    </a:ext>
                  </a:extLst>
                </a:gridCol>
                <a:gridCol w="1749554">
                  <a:extLst>
                    <a:ext uri="{9D8B030D-6E8A-4147-A177-3AD203B41FA5}">
                      <a16:colId xmlns:a16="http://schemas.microsoft.com/office/drawing/2014/main" val="17422230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Yan etki 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ZOE-50 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tr-TR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ZOE-70 </a:t>
                      </a:r>
                    </a:p>
                    <a:p>
                      <a:r>
                        <a:rPr lang="tr-TR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(N:4466)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986258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tr-T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Aşı (HZ/</a:t>
                      </a:r>
                      <a:r>
                        <a:rPr lang="tr-TR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</a:t>
                      </a:r>
                      <a:r>
                        <a:rPr lang="tr-T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</a:p>
                    <a:p>
                      <a:r>
                        <a:rPr lang="tr-T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N:4460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Plasebo </a:t>
                      </a:r>
                    </a:p>
                    <a:p>
                      <a:r>
                        <a:rPr lang="tr-T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N:4466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AŞI </a:t>
                      </a:r>
                    </a:p>
                    <a:p>
                      <a:r>
                        <a:rPr lang="tr-T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N:6940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Plasebo</a:t>
                      </a:r>
                    </a:p>
                    <a:p>
                      <a:r>
                        <a:rPr lang="tr-T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N:6950 </a:t>
                      </a:r>
                      <a:endParaRPr lang="tr-TR" sz="24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229354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r-T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Grade 3 beklenen ve beklenmeyen ciddi olay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17.0 </a:t>
                      </a:r>
                      <a:r>
                        <a:rPr lang="tr-T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(760)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 (145)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11.9 (60)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400" dirty="0"/>
                        <a:t>2.0 (10)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5898671"/>
                  </a:ext>
                </a:extLst>
              </a:tr>
              <a:tr h="308094">
                <a:tc>
                  <a:txBody>
                    <a:bodyPr/>
                    <a:lstStyle/>
                    <a:p>
                      <a:r>
                        <a:rPr lang="tr-TR" sz="2400" b="0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Ciddi yan etki olay 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(689)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8.9 (686)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16.6 (1153)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17.5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8702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Ölüm 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 (167)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 (174)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6.1 (426)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6.6 (459)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3158878"/>
                  </a:ext>
                </a:extLst>
              </a:tr>
            </a:tbl>
          </a:graphicData>
        </a:graphic>
      </p:graphicFrame>
      <p:sp>
        <p:nvSpPr>
          <p:cNvPr id="2" name="Metin kutusu 1">
            <a:extLst>
              <a:ext uri="{FF2B5EF4-FFF2-40B4-BE49-F238E27FC236}">
                <a16:creationId xmlns:a16="http://schemas.microsoft.com/office/drawing/2014/main" id="{3BDA7728-B77B-1315-31A0-8C1487BC7B5B}"/>
              </a:ext>
            </a:extLst>
          </p:cNvPr>
          <p:cNvSpPr txBox="1"/>
          <p:nvPr/>
        </p:nvSpPr>
        <p:spPr>
          <a:xfrm>
            <a:off x="281354" y="3823726"/>
            <a:ext cx="1184946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OTNEJMScalaSansLF"/>
              </a:rPr>
              <a:t>The serious adverse events considered by the investigator to be related to the trial intervention were lymphadenitis,</a:t>
            </a:r>
            <a:endParaRPr lang="tr-TR" sz="1800" b="0" i="0" u="none" strike="noStrike" baseline="0" dirty="0">
              <a:latin typeface="OTNEJMScalaSansLF"/>
            </a:endParaRPr>
          </a:p>
          <a:p>
            <a:pPr algn="l"/>
            <a:r>
              <a:rPr lang="en-US" sz="1800" b="0" i="0" u="none" strike="noStrike" baseline="0" dirty="0">
                <a:latin typeface="OTNEJMScalaSansLF"/>
              </a:rPr>
              <a:t> acute myocardial infarction,</a:t>
            </a:r>
            <a:r>
              <a:rPr lang="tr-TR" sz="1800" b="0" i="0" u="none" strike="noStrike" baseline="0" dirty="0" err="1">
                <a:latin typeface="OTNEJMScalaSansLF"/>
              </a:rPr>
              <a:t>ulcerative</a:t>
            </a:r>
            <a:r>
              <a:rPr lang="tr-TR" sz="1800" b="0" i="0" u="none" strike="noStrike" baseline="0" dirty="0">
                <a:latin typeface="OTNEJMScalaSansLF"/>
              </a:rPr>
              <a:t> </a:t>
            </a:r>
            <a:r>
              <a:rPr lang="tr-TR" sz="1800" b="0" i="0" u="none" strike="noStrike" baseline="0" dirty="0" err="1">
                <a:latin typeface="OTNEJMScalaSansLF"/>
              </a:rPr>
              <a:t>colitis</a:t>
            </a:r>
            <a:r>
              <a:rPr lang="tr-TR" sz="1800" b="0" i="0" u="none" strike="noStrike" baseline="0" dirty="0">
                <a:latin typeface="OTNEJMScalaSansLF"/>
              </a:rPr>
              <a:t>, </a:t>
            </a:r>
            <a:r>
              <a:rPr lang="tr-TR" sz="1800" b="0" i="0" u="none" strike="noStrike" baseline="0" dirty="0" err="1">
                <a:latin typeface="OTNEJMScalaSansLF"/>
              </a:rPr>
              <a:t>acute</a:t>
            </a:r>
            <a:r>
              <a:rPr lang="tr-TR" sz="1800" b="0" i="0" u="none" strike="noStrike" baseline="0" dirty="0">
                <a:latin typeface="OTNEJMScalaSansLF"/>
              </a:rPr>
              <a:t> </a:t>
            </a:r>
            <a:r>
              <a:rPr lang="tr-TR" sz="1800" b="0" i="0" u="none" strike="noStrike" baseline="0" dirty="0" err="1">
                <a:latin typeface="OTNEJMScalaSansLF"/>
              </a:rPr>
              <a:t>pancreatitis</a:t>
            </a:r>
            <a:r>
              <a:rPr lang="tr-TR" sz="1800" b="0" i="0" u="none" strike="noStrike" baseline="0" dirty="0">
                <a:latin typeface="OTNEJMScalaSansLF"/>
              </a:rPr>
              <a:t>, </a:t>
            </a:r>
            <a:r>
              <a:rPr lang="tr-TR" sz="1800" b="0" i="0" u="none" strike="noStrike" baseline="0" dirty="0" err="1">
                <a:latin typeface="OTNEJMScalaSansLF"/>
              </a:rPr>
              <a:t>administration</a:t>
            </a:r>
            <a:r>
              <a:rPr lang="tr-TR" sz="1800" b="0" i="0" u="none" strike="noStrike" baseline="0" dirty="0">
                <a:latin typeface="OTNEJMScalaSansLF"/>
              </a:rPr>
              <a:t>-site </a:t>
            </a:r>
            <a:r>
              <a:rPr lang="tr-TR" sz="1800" b="0" i="0" u="none" strike="noStrike" baseline="0" dirty="0" err="1">
                <a:latin typeface="OTNEJMScalaSansLF"/>
              </a:rPr>
              <a:t>erythema</a:t>
            </a:r>
            <a:r>
              <a:rPr lang="tr-TR" sz="1800" b="0" i="0" u="none" strike="noStrike" baseline="0" dirty="0">
                <a:latin typeface="OTNEJMScalaSansLF"/>
              </a:rPr>
              <a:t>, </a:t>
            </a:r>
            <a:r>
              <a:rPr lang="tr-TR" sz="1800" b="0" i="0" u="none" strike="noStrike" baseline="0" dirty="0" err="1">
                <a:latin typeface="OTNEJMScalaSansLF"/>
              </a:rPr>
              <a:t>administration</a:t>
            </a:r>
            <a:r>
              <a:rPr lang="tr-TR" sz="1800" b="0" i="0" u="none" strike="noStrike" baseline="0" dirty="0">
                <a:latin typeface="OTNEJMScalaSansLF"/>
              </a:rPr>
              <a:t>-site </a:t>
            </a:r>
            <a:r>
              <a:rPr lang="tr-TR" sz="1800" b="0" i="0" u="none" strike="noStrike" baseline="0" dirty="0" err="1">
                <a:latin typeface="OTNEJMScalaSansLF"/>
              </a:rPr>
              <a:t>pain</a:t>
            </a:r>
            <a:r>
              <a:rPr lang="tr-TR" sz="1800" b="0" i="0" u="none" strike="noStrike" baseline="0" dirty="0">
                <a:latin typeface="OTNEJMScalaSansLF"/>
              </a:rPr>
              <a:t>, </a:t>
            </a:r>
          </a:p>
          <a:p>
            <a:pPr algn="l"/>
            <a:r>
              <a:rPr lang="tr-TR" sz="1800" b="0" i="0" u="none" strike="noStrike" baseline="0" dirty="0" err="1">
                <a:latin typeface="OTNEJMScalaSansLF"/>
              </a:rPr>
              <a:t>chills</a:t>
            </a:r>
            <a:r>
              <a:rPr lang="tr-TR" sz="1800" b="0" i="0" u="none" strike="noStrike" baseline="0" dirty="0">
                <a:latin typeface="OTNEJMScalaSansLF"/>
              </a:rPr>
              <a:t>, </a:t>
            </a:r>
            <a:r>
              <a:rPr lang="tr-TR" sz="1800" b="0" i="0" u="none" strike="noStrike" baseline="0" dirty="0" err="1">
                <a:latin typeface="OTNEJMScalaSansLF"/>
              </a:rPr>
              <a:t>pyrexia</a:t>
            </a:r>
            <a:r>
              <a:rPr lang="tr-TR" sz="1800" b="0" i="0" u="none" strike="noStrike" baseline="0" dirty="0">
                <a:latin typeface="OTNEJMScalaSansLF"/>
              </a:rPr>
              <a:t>, </a:t>
            </a:r>
            <a:r>
              <a:rPr lang="tr-TR" sz="1800" b="0" i="0" u="none" strike="noStrike" baseline="0" dirty="0" err="1">
                <a:latin typeface="OTNEJMScalaSansLF"/>
              </a:rPr>
              <a:t>allergic</a:t>
            </a:r>
            <a:r>
              <a:rPr lang="tr-TR" sz="1800" b="0" i="0" u="none" strike="noStrike" baseline="0" dirty="0">
                <a:latin typeface="OTNEJMScalaSansLF"/>
              </a:rPr>
              <a:t> </a:t>
            </a:r>
            <a:r>
              <a:rPr lang="tr-TR" sz="1800" b="0" i="0" u="none" strike="noStrike" baseline="0" dirty="0" err="1">
                <a:latin typeface="OTNEJMScalaSansLF"/>
              </a:rPr>
              <a:t>granulomatous</a:t>
            </a:r>
            <a:r>
              <a:rPr lang="tr-TR" sz="1800" b="0" i="0" u="none" strike="noStrike" baseline="0" dirty="0">
                <a:latin typeface="OTNEJMScalaSansLF"/>
              </a:rPr>
              <a:t> </a:t>
            </a:r>
            <a:r>
              <a:rPr lang="tr-TR" sz="1800" b="0" i="0" u="none" strike="noStrike" baseline="0" dirty="0" err="1">
                <a:latin typeface="OTNEJMScalaSansLF"/>
              </a:rPr>
              <a:t>angiitis,bacterial</a:t>
            </a:r>
            <a:r>
              <a:rPr lang="tr-TR" sz="1800" b="0" i="0" u="none" strike="noStrike" baseline="0" dirty="0">
                <a:latin typeface="OTNEJMScalaSansLF"/>
              </a:rPr>
              <a:t> </a:t>
            </a:r>
            <a:r>
              <a:rPr lang="tr-TR" sz="1800" b="0" i="0" u="none" strike="noStrike" baseline="0" dirty="0" err="1">
                <a:latin typeface="OTNEJMScalaSansLF"/>
              </a:rPr>
              <a:t>arthritis</a:t>
            </a:r>
            <a:r>
              <a:rPr lang="tr-TR" sz="1800" b="0" i="0" u="none" strike="noStrike" baseline="0" dirty="0">
                <a:latin typeface="OTNEJMScalaSansLF"/>
              </a:rPr>
              <a:t>, </a:t>
            </a:r>
            <a:r>
              <a:rPr lang="tr-TR" sz="1800" b="0" i="0" u="none" strike="noStrike" baseline="0" dirty="0" err="1">
                <a:latin typeface="OTNEJMScalaSansLF"/>
              </a:rPr>
              <a:t>erysipelas</a:t>
            </a:r>
            <a:r>
              <a:rPr lang="tr-TR" sz="1800" b="0" i="0" u="none" strike="noStrike" baseline="0" dirty="0">
                <a:latin typeface="OTNEJMScalaSansLF"/>
              </a:rPr>
              <a:t>, </a:t>
            </a:r>
            <a:r>
              <a:rPr lang="tr-TR" sz="1800" b="0" i="0" u="none" strike="noStrike" baseline="0" dirty="0" err="1">
                <a:latin typeface="OTNEJMScalaSansLF"/>
              </a:rPr>
              <a:t>herpes</a:t>
            </a:r>
            <a:r>
              <a:rPr lang="tr-TR" sz="1800" b="0" i="0" u="none" strike="noStrike" baseline="0" dirty="0">
                <a:latin typeface="OTNEJMScalaSansLF"/>
              </a:rPr>
              <a:t> </a:t>
            </a:r>
            <a:r>
              <a:rPr lang="tr-TR" sz="1800" b="0" i="0" u="none" strike="noStrike" baseline="0" dirty="0" err="1">
                <a:latin typeface="OTNEJMScalaSansLF"/>
              </a:rPr>
              <a:t>zoster</a:t>
            </a:r>
            <a:r>
              <a:rPr lang="tr-TR" sz="1800" b="0" i="0" u="none" strike="noStrike" baseline="0" dirty="0">
                <a:latin typeface="OTNEJMScalaSansLF"/>
              </a:rPr>
              <a:t> </a:t>
            </a:r>
            <a:r>
              <a:rPr lang="tr-TR" sz="1800" b="0" i="0" u="none" strike="noStrike" baseline="0" dirty="0" err="1">
                <a:latin typeface="OTNEJMScalaSansLF"/>
              </a:rPr>
              <a:t>oticus</a:t>
            </a:r>
            <a:r>
              <a:rPr lang="tr-TR" sz="1800" b="0" i="0" u="none" strike="noStrike" baseline="0" dirty="0">
                <a:latin typeface="OTNEJMScalaSansLF"/>
              </a:rPr>
              <a:t>, </a:t>
            </a:r>
            <a:r>
              <a:rPr lang="tr-TR" sz="1800" b="0" i="0" u="none" strike="noStrike" baseline="0" dirty="0" err="1">
                <a:latin typeface="OTNEJMScalaSansLF"/>
              </a:rPr>
              <a:t>eczema</a:t>
            </a:r>
            <a:r>
              <a:rPr lang="tr-TR" sz="1800" b="0" i="0" u="none" strike="noStrike" baseline="0" dirty="0">
                <a:latin typeface="OTNEJMScalaSansLF"/>
              </a:rPr>
              <a:t>, </a:t>
            </a:r>
            <a:r>
              <a:rPr lang="tr-TR" sz="1800" b="0" i="0" u="none" strike="noStrike" baseline="0" dirty="0" err="1">
                <a:latin typeface="OTNEJMScalaSansLF"/>
              </a:rPr>
              <a:t>neutropenic</a:t>
            </a:r>
            <a:r>
              <a:rPr lang="tr-TR" sz="1800" b="0" i="0" u="none" strike="noStrike" baseline="0" dirty="0">
                <a:latin typeface="OTNEJMScalaSansLF"/>
              </a:rPr>
              <a:t> sepsis,</a:t>
            </a:r>
          </a:p>
          <a:p>
            <a:pPr algn="l"/>
            <a:r>
              <a:rPr lang="tr-TR" sz="1800" b="0" i="0" u="none" strike="noStrike" baseline="0" dirty="0">
                <a:latin typeface="OTNEJMScalaSansLF"/>
              </a:rPr>
              <a:t> </a:t>
            </a:r>
            <a:r>
              <a:rPr lang="tr-TR" sz="1800" b="0" i="0" u="none" strike="noStrike" baseline="0" dirty="0" err="1">
                <a:latin typeface="OTNEJMScalaSansLF"/>
              </a:rPr>
              <a:t>and</a:t>
            </a:r>
            <a:r>
              <a:rPr lang="tr-TR" sz="1800" b="0" i="0" u="none" strike="noStrike" baseline="0" dirty="0">
                <a:latin typeface="OTNEJMScalaSansLF"/>
              </a:rPr>
              <a:t> </a:t>
            </a:r>
            <a:r>
              <a:rPr lang="tr-TR" sz="1800" b="0" i="0" u="none" strike="noStrike" baseline="0" dirty="0" err="1">
                <a:latin typeface="OTNEJMScalaSansLF"/>
              </a:rPr>
              <a:t>acute</a:t>
            </a:r>
            <a:r>
              <a:rPr lang="tr-TR" sz="1800" b="0" i="0" u="none" strike="noStrike" baseline="0" dirty="0">
                <a:latin typeface="OTNEJMScalaSansLF"/>
              </a:rPr>
              <a:t> </a:t>
            </a:r>
            <a:r>
              <a:rPr lang="tr-TR" sz="1800" b="0" i="0" u="none" strike="noStrike" baseline="0" dirty="0" err="1">
                <a:latin typeface="OTNEJMScalaSansLF"/>
              </a:rPr>
              <a:t>myeloid</a:t>
            </a:r>
            <a:r>
              <a:rPr lang="tr-TR" sz="1800" b="0" i="0" u="none" strike="noStrike" baseline="0" dirty="0">
                <a:latin typeface="OTNEJMScalaSansLF"/>
              </a:rPr>
              <a:t> </a:t>
            </a:r>
            <a:r>
              <a:rPr lang="tr-TR" sz="1800" b="0" i="0" u="none" strike="noStrike" baseline="0" dirty="0" err="1">
                <a:latin typeface="OTNEJMScalaSansLF"/>
              </a:rPr>
              <a:t>leukemia</a:t>
            </a:r>
            <a:r>
              <a:rPr lang="tr-TR" sz="1800" b="0" i="0" u="none" strike="noStrike" baseline="0" dirty="0">
                <a:latin typeface="OTNEJMScalaSansLF"/>
              </a:rPr>
              <a:t> in </a:t>
            </a:r>
            <a:r>
              <a:rPr lang="tr-TR" sz="1800" b="0" i="0" u="none" strike="noStrike" baseline="0" dirty="0" err="1">
                <a:latin typeface="OTNEJMScalaSansLF"/>
              </a:rPr>
              <a:t>the</a:t>
            </a:r>
            <a:r>
              <a:rPr lang="tr-TR" sz="1800" b="0" i="0" u="none" strike="noStrike" baseline="0" dirty="0">
                <a:latin typeface="OTNEJMScalaSansLF"/>
              </a:rPr>
              <a:t> HZ/su </a:t>
            </a:r>
            <a:r>
              <a:rPr lang="tr-TR" sz="1800" b="0" i="0" u="none" strike="noStrike" baseline="0" dirty="0" err="1">
                <a:latin typeface="OTNEJMScalaSansLF"/>
              </a:rPr>
              <a:t>group</a:t>
            </a:r>
            <a:r>
              <a:rPr lang="tr-TR" sz="1800" b="0" i="0" u="none" strike="noStrike" baseline="0" dirty="0">
                <a:latin typeface="OTNEJMScalaSansLF"/>
              </a:rPr>
              <a:t> </a:t>
            </a:r>
            <a:r>
              <a:rPr lang="tr-TR" sz="1800" b="0" i="0" u="none" strike="noStrike" baseline="0" dirty="0" err="1">
                <a:latin typeface="OTNEJMScalaSansLF"/>
              </a:rPr>
              <a:t>and</a:t>
            </a:r>
            <a:r>
              <a:rPr lang="tr-TR" sz="1800" b="0" i="0" u="none" strike="noStrike" baseline="0" dirty="0">
                <a:latin typeface="OTNEJMScalaSansLF"/>
              </a:rPr>
              <a:t> </a:t>
            </a:r>
            <a:r>
              <a:rPr lang="tr-TR" sz="1800" b="0" i="0" u="none" strike="noStrike" baseline="0" dirty="0" err="1">
                <a:latin typeface="OTNEJMScalaSansLF"/>
              </a:rPr>
              <a:t>polymyalgia</a:t>
            </a:r>
            <a:endParaRPr lang="tr-TR" sz="1800" b="0" i="0" u="none" strike="noStrike" baseline="0" dirty="0">
              <a:latin typeface="OTNEJMScalaSansLF"/>
            </a:endParaRPr>
          </a:p>
          <a:p>
            <a:pPr algn="l"/>
            <a:r>
              <a:rPr lang="tr-TR" sz="1800" b="0" i="0" u="none" strike="noStrike" baseline="0" dirty="0" err="1">
                <a:latin typeface="OTNEJMScalaSansLF"/>
              </a:rPr>
              <a:t>rheumatica</a:t>
            </a:r>
            <a:r>
              <a:rPr lang="tr-TR" sz="1800" b="0" i="0" u="none" strike="noStrike" baseline="0" dirty="0">
                <a:latin typeface="OTNEJMScalaSansLF"/>
              </a:rPr>
              <a:t>, </a:t>
            </a:r>
            <a:r>
              <a:rPr lang="tr-TR" sz="1800" b="0" i="0" u="none" strike="noStrike" baseline="0" dirty="0" err="1">
                <a:latin typeface="OTNEJMScalaSansLF"/>
              </a:rPr>
              <a:t>gastric</a:t>
            </a:r>
            <a:r>
              <a:rPr lang="tr-TR" sz="1800" b="0" i="0" u="none" strike="noStrike" baseline="0" dirty="0">
                <a:latin typeface="OTNEJMScalaSansLF"/>
              </a:rPr>
              <a:t> </a:t>
            </a:r>
            <a:r>
              <a:rPr lang="tr-TR" sz="1800" b="0" i="0" u="none" strike="noStrike" baseline="0" dirty="0" err="1">
                <a:latin typeface="OTNEJMScalaSansLF"/>
              </a:rPr>
              <a:t>adenocarcinoma</a:t>
            </a:r>
            <a:r>
              <a:rPr lang="tr-TR" sz="1800" b="0" i="0" u="none" strike="noStrike" baseline="0" dirty="0">
                <a:latin typeface="OTNEJMScalaSansLF"/>
              </a:rPr>
              <a:t>, </a:t>
            </a:r>
            <a:r>
              <a:rPr lang="tr-TR" sz="1800" b="0" i="0" u="none" strike="noStrike" baseline="0" dirty="0" err="1">
                <a:latin typeface="OTNEJMScalaSansLF"/>
              </a:rPr>
              <a:t>cerebral</a:t>
            </a:r>
            <a:r>
              <a:rPr lang="tr-TR" sz="1800" b="0" i="0" u="none" strike="noStrike" baseline="0" dirty="0">
                <a:latin typeface="OTNEJMScalaSansLF"/>
              </a:rPr>
              <a:t> </a:t>
            </a:r>
            <a:r>
              <a:rPr lang="tr-TR" sz="1800" b="0" i="0" u="none" strike="noStrike" baseline="0" dirty="0" err="1">
                <a:latin typeface="OTNEJMScalaSansLF"/>
              </a:rPr>
              <a:t>infarction</a:t>
            </a:r>
            <a:r>
              <a:rPr lang="tr-TR" sz="1800" b="0" i="0" u="none" strike="noStrike" baseline="0" dirty="0">
                <a:latin typeface="OTNEJMScalaSansLF"/>
              </a:rPr>
              <a:t>, </a:t>
            </a:r>
            <a:r>
              <a:rPr lang="tr-TR" sz="1800" b="0" i="0" u="none" strike="noStrike" baseline="0" dirty="0" err="1">
                <a:latin typeface="OTNEJMScalaSansLF"/>
              </a:rPr>
              <a:t>cerebrovascular</a:t>
            </a:r>
            <a:r>
              <a:rPr lang="tr-TR" sz="1800" b="0" i="0" u="none" strike="noStrike" baseline="0" dirty="0">
                <a:latin typeface="OTNEJMScalaSansLF"/>
              </a:rPr>
              <a:t> </a:t>
            </a:r>
            <a:r>
              <a:rPr lang="tr-TR" sz="1800" b="0" i="0" u="none" strike="noStrike" baseline="0" dirty="0" err="1">
                <a:latin typeface="OTNEJMScalaSansLF"/>
              </a:rPr>
              <a:t>accident</a:t>
            </a:r>
            <a:r>
              <a:rPr lang="tr-TR" sz="1800" b="0" i="0" u="none" strike="noStrike" baseline="0" dirty="0">
                <a:latin typeface="OTNEJMScalaSansLF"/>
              </a:rPr>
              <a:t>, </a:t>
            </a:r>
            <a:r>
              <a:rPr lang="tr-TR" sz="1800" b="0" i="0" u="none" strike="noStrike" baseline="0" dirty="0" err="1">
                <a:latin typeface="OTNEJMScalaSansLF"/>
              </a:rPr>
              <a:t>the</a:t>
            </a:r>
            <a:r>
              <a:rPr lang="tr-TR" sz="1800" b="0" i="0" u="none" strike="noStrike" baseline="0" dirty="0">
                <a:latin typeface="OTNEJMScalaSansLF"/>
              </a:rPr>
              <a:t> </a:t>
            </a:r>
            <a:r>
              <a:rPr lang="tr-TR" sz="1800" b="0" i="0" u="none" strike="noStrike" baseline="0" dirty="0" err="1">
                <a:latin typeface="OTNEJMScalaSansLF"/>
              </a:rPr>
              <a:t>Guillain</a:t>
            </a:r>
            <a:r>
              <a:rPr lang="tr-TR" sz="1800" b="0" i="0" u="none" strike="noStrike" baseline="0" dirty="0">
                <a:latin typeface="OTNEJMScalaSansLF"/>
              </a:rPr>
              <a:t>–</a:t>
            </a:r>
            <a:r>
              <a:rPr lang="tr-TR" sz="1800" b="0" i="0" u="none" strike="noStrike" baseline="0" dirty="0" err="1">
                <a:latin typeface="OTNEJMScalaSansLF"/>
              </a:rPr>
              <a:t>Barre</a:t>
            </a:r>
            <a:r>
              <a:rPr lang="tr-TR" sz="1800" b="0" i="0" u="none" strike="noStrike" baseline="0" dirty="0">
                <a:latin typeface="OTNEJMScalaSansLF"/>
              </a:rPr>
              <a:t> </a:t>
            </a:r>
            <a:r>
              <a:rPr lang="tr-TR" sz="1800" b="0" i="0" u="none" strike="noStrike" baseline="0" dirty="0" err="1">
                <a:latin typeface="OTNEJMScalaSansLF"/>
              </a:rPr>
              <a:t>syndrome</a:t>
            </a:r>
            <a:r>
              <a:rPr lang="tr-TR" sz="1800" b="0" i="0" u="none" strike="noStrike" baseline="0" dirty="0">
                <a:latin typeface="OTNEJMScalaSansLF"/>
              </a:rPr>
              <a:t>, </a:t>
            </a:r>
          </a:p>
          <a:p>
            <a:pPr algn="l"/>
            <a:r>
              <a:rPr lang="tr-TR" sz="1800" b="0" i="0" u="none" strike="noStrike" baseline="0" dirty="0" err="1">
                <a:latin typeface="OTNEJMScalaSansLF"/>
              </a:rPr>
              <a:t>loss</a:t>
            </a:r>
            <a:r>
              <a:rPr lang="tr-TR" sz="1800" b="0" i="0" u="none" strike="noStrike" baseline="0" dirty="0">
                <a:latin typeface="OTNEJMScalaSansLF"/>
              </a:rPr>
              <a:t> of </a:t>
            </a:r>
            <a:r>
              <a:rPr lang="tr-TR" sz="1800" b="0" i="0" u="none" strike="noStrike" baseline="0" dirty="0" err="1">
                <a:latin typeface="OTNEJMScalaSansLF"/>
              </a:rPr>
              <a:t>consciousness</a:t>
            </a:r>
            <a:r>
              <a:rPr lang="tr-TR" sz="1800" b="0" i="0" u="none" strike="noStrike" baseline="0" dirty="0">
                <a:latin typeface="OTNEJMScalaSansLF"/>
              </a:rPr>
              <a:t>, </a:t>
            </a:r>
            <a:r>
              <a:rPr lang="en-US" sz="1800" b="0" i="0" u="none" strike="noStrike" baseline="0" dirty="0">
                <a:latin typeface="OTNEJMScalaSansLF"/>
              </a:rPr>
              <a:t>syncope, and glomerulonephritis in the placebo group. Some participants had more than one event.</a:t>
            </a:r>
            <a:endParaRPr lang="tr-TR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E218F224-BDB9-E1C5-2403-993F099EE399}"/>
              </a:ext>
            </a:extLst>
          </p:cNvPr>
          <p:cNvSpPr txBox="1"/>
          <p:nvPr/>
        </p:nvSpPr>
        <p:spPr>
          <a:xfrm>
            <a:off x="6386248" y="5901285"/>
            <a:ext cx="52758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i="1" dirty="0">
                <a:latin typeface="Arial" panose="020B0604020202020204" pitchFamily="34" charset="0"/>
                <a:cs typeface="Arial" panose="020B0604020202020204" pitchFamily="34" charset="0"/>
              </a:rPr>
              <a:t>Lal H. N </a:t>
            </a:r>
            <a:r>
              <a:rPr lang="tr-TR" i="1" dirty="0" err="1">
                <a:latin typeface="Arial" panose="020B0604020202020204" pitchFamily="34" charset="0"/>
                <a:cs typeface="Arial" panose="020B0604020202020204" pitchFamily="34" charset="0"/>
              </a:rPr>
              <a:t>Engl</a:t>
            </a:r>
            <a:r>
              <a:rPr lang="tr-TR" i="1" dirty="0">
                <a:latin typeface="Arial" panose="020B0604020202020204" pitchFamily="34" charset="0"/>
                <a:cs typeface="Arial" panose="020B0604020202020204" pitchFamily="34" charset="0"/>
              </a:rPr>
              <a:t> J </a:t>
            </a:r>
            <a:r>
              <a:rPr lang="tr-TR" i="1" dirty="0" err="1">
                <a:latin typeface="Arial" panose="020B0604020202020204" pitchFamily="34" charset="0"/>
                <a:cs typeface="Arial" panose="020B0604020202020204" pitchFamily="34" charset="0"/>
              </a:rPr>
              <a:t>Med</a:t>
            </a:r>
            <a:r>
              <a:rPr lang="tr-TR" i="1" dirty="0">
                <a:latin typeface="Arial" panose="020B0604020202020204" pitchFamily="34" charset="0"/>
                <a:cs typeface="Arial" panose="020B0604020202020204" pitchFamily="34" charset="0"/>
              </a:rPr>
              <a:t> 2015;372:2087-96</a:t>
            </a:r>
          </a:p>
          <a:p>
            <a:r>
              <a:rPr lang="tr-TR" i="1" dirty="0">
                <a:latin typeface="Arial" panose="020B0604020202020204" pitchFamily="34" charset="0"/>
                <a:cs typeface="Arial" panose="020B0604020202020204" pitchFamily="34" charset="0"/>
              </a:rPr>
              <a:t>Cunningham AL N </a:t>
            </a:r>
            <a:r>
              <a:rPr lang="tr-TR" i="1" dirty="0" err="1">
                <a:latin typeface="Arial" panose="020B0604020202020204" pitchFamily="34" charset="0"/>
                <a:cs typeface="Arial" panose="020B0604020202020204" pitchFamily="34" charset="0"/>
              </a:rPr>
              <a:t>Engl</a:t>
            </a:r>
            <a:r>
              <a:rPr lang="tr-TR" i="1" dirty="0">
                <a:latin typeface="Arial" panose="020B0604020202020204" pitchFamily="34" charset="0"/>
                <a:cs typeface="Arial" panose="020B0604020202020204" pitchFamily="34" charset="0"/>
              </a:rPr>
              <a:t> J </a:t>
            </a:r>
            <a:r>
              <a:rPr lang="tr-TR" i="1" dirty="0" err="1">
                <a:latin typeface="Arial" panose="020B0604020202020204" pitchFamily="34" charset="0"/>
                <a:cs typeface="Arial" panose="020B0604020202020204" pitchFamily="34" charset="0"/>
              </a:rPr>
              <a:t>Med</a:t>
            </a:r>
            <a:r>
              <a:rPr lang="tr-TR" i="1" dirty="0">
                <a:latin typeface="Arial" panose="020B0604020202020204" pitchFamily="34" charset="0"/>
                <a:cs typeface="Arial" panose="020B0604020202020204" pitchFamily="34" charset="0"/>
              </a:rPr>
              <a:t> 2016;375:1019-32.</a:t>
            </a:r>
          </a:p>
        </p:txBody>
      </p:sp>
    </p:spTree>
    <p:extLst>
      <p:ext uri="{BB962C8B-B14F-4D97-AF65-F5344CB8AC3E}">
        <p14:creationId xmlns:p14="http://schemas.microsoft.com/office/powerpoint/2010/main" val="322768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A2BAF4C-2AE2-843F-F3F8-7EF5C8091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5372" y="2461847"/>
            <a:ext cx="4642339" cy="386861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İlk 8 aylık dönemde 3.2 milyon doz kullanım</a:t>
            </a:r>
          </a:p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4381 yan etki </a:t>
            </a:r>
          </a:p>
          <a:p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%3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ciddi </a:t>
            </a:r>
          </a:p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7 ölüm (61-86 yaş), 6 saat-6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hf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 (ölüm nedenleri; 4 KVS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hst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2 septik şok, 1 düşme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8C76B9FD-16C7-73EF-1E43-62925514A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57" y="211602"/>
            <a:ext cx="11155680" cy="190500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6F1F6F1E-D5D2-3E3A-6B83-3EE9E5F833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531" y="2259027"/>
            <a:ext cx="5883352" cy="438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75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DD59A0F7-297E-4224-2F97-D8E884BC2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12" y="319316"/>
            <a:ext cx="11066402" cy="595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16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DA715BA-D8CD-6E8C-22F8-BE02885F2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71" y="161925"/>
            <a:ext cx="11538858" cy="752475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tr-TR" sz="4000" dirty="0">
                <a:latin typeface="Arial" panose="020B0604020202020204" pitchFamily="34" charset="0"/>
                <a:cs typeface="Arial" panose="020B0604020202020204" pitchFamily="34" charset="0"/>
              </a:rPr>
              <a:t>Uygulama Önerileri (ACIP)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68B4455-C87B-5825-D1B7-9D2BD7029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170" y="1074057"/>
            <a:ext cx="11713029" cy="5254172"/>
          </a:xfrm>
        </p:spPr>
        <p:txBody>
          <a:bodyPr>
            <a:normAutofit lnSpcReduction="10000"/>
          </a:bodyPr>
          <a:lstStyle/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Öyküde HZ veya CVZ aşı uygulanmış olup olmamasına bakılmaksızın 2-6 ay ara ile 2 doz uygulanır.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İmmunsupresif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durumlarda 2. doz geciktirmeden 1-2 ay sonra yapılabilir. 2. doz 4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hf’dan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erken olmamalıdır. Olursa 2. doz 4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hf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sonra tekrarlanmalı.</a:t>
            </a:r>
          </a:p>
          <a:p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İmmunsuprese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hastalarda hastalık stabil ve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immunsupresyonun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en az olduğu zamanda yapılması önerilir.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Canlı aşı olmadığı için hasta antiviral tedavi alırken uygulanabilir. 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Diğer erişkin aşılarıyla birlikte farklı bir anatomik alandan uygulanabilir. </a:t>
            </a:r>
          </a:p>
          <a:p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Adjuvanlı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grip aşısı (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Fluad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) ve COVID-19 aşıları ile birlikte uygulanması üzerine çalışılmaktadır. 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Lokal ve sistemik reaksiyonlar olabilir. Ancak öncesinde antipiretik, analjezik önerilmez, sonrasında gerekirse alınabilir. 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Gebelikte önerilmiyor, emzirme durumunda, emzirme sonrasına ertelenebilir. 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Öyküsünde HZ olana uygulanabilir. 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1BA9325C-0343-6A3C-6F5B-42A8F1A1968B}"/>
              </a:ext>
            </a:extLst>
          </p:cNvPr>
          <p:cNvSpPr txBox="1"/>
          <p:nvPr/>
        </p:nvSpPr>
        <p:spPr>
          <a:xfrm>
            <a:off x="5167086" y="6487886"/>
            <a:ext cx="5989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https://www.cdc.gov/mmwr/volumes/71/wr/mm7103a2.htm</a:t>
            </a:r>
          </a:p>
        </p:txBody>
      </p:sp>
    </p:spTree>
    <p:extLst>
      <p:ext uri="{BB962C8B-B14F-4D97-AF65-F5344CB8AC3E}">
        <p14:creationId xmlns:p14="http://schemas.microsoft.com/office/powerpoint/2010/main" val="10828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88E2F13-5665-9F64-B4BA-8F930FC53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219982"/>
            <a:ext cx="11466286" cy="1325563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Sonuç olarak RZA,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B32EDD0-3A70-C533-95D1-6344C48F0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2609396"/>
            <a:ext cx="11466286" cy="189003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50 yaş üzerinde ve </a:t>
            </a:r>
            <a:r>
              <a:rPr lang="tr-TR" sz="3200" dirty="0" err="1">
                <a:latin typeface="Arial" panose="020B0604020202020204" pitchFamily="34" charset="0"/>
                <a:cs typeface="Arial" panose="020B0604020202020204" pitchFamily="34" charset="0"/>
              </a:rPr>
              <a:t>immunsupresif</a:t>
            </a:r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 hastalarda HZ ve </a:t>
            </a:r>
            <a:r>
              <a:rPr lang="tr-TR" sz="3200" dirty="0" err="1">
                <a:latin typeface="Arial" panose="020B0604020202020204" pitchFamily="34" charset="0"/>
                <a:cs typeface="Arial" panose="020B0604020202020204" pitchFamily="34" charset="0"/>
              </a:rPr>
              <a:t>PHN’yi</a:t>
            </a:r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 önlemede, HZ ilişkili komplikasyonları azaltmada etkin, yan etki profili açısından güvenlidir. </a:t>
            </a:r>
          </a:p>
        </p:txBody>
      </p:sp>
    </p:spTree>
    <p:extLst>
      <p:ext uri="{BB962C8B-B14F-4D97-AF65-F5344CB8AC3E}">
        <p14:creationId xmlns:p14="http://schemas.microsoft.com/office/powerpoint/2010/main" val="4758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6" name="Resim Yer Tutucusu 5">
            <a:extLst>
              <a:ext uri="{FF2B5EF4-FFF2-40B4-BE49-F238E27FC236}">
                <a16:creationId xmlns:a16="http://schemas.microsoft.com/office/drawing/2014/main" id="{8229886C-6F1E-4A99-6BE2-B3471D6C80D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06" b="28906"/>
          <a:stretch>
            <a:fillRect/>
          </a:stretch>
        </p:blipFill>
        <p:spPr/>
      </p:pic>
      <p:sp>
        <p:nvSpPr>
          <p:cNvPr id="5" name="Metin Yer Tutucusu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dirty="0"/>
              <a:t> </a:t>
            </a:r>
            <a:r>
              <a:rPr lang="tr-TR" dirty="0" smtClean="0"/>
              <a:t> </a:t>
            </a:r>
          </a:p>
          <a:p>
            <a:endParaRPr lang="tr-TR" sz="3600" dirty="0"/>
          </a:p>
          <a:p>
            <a:r>
              <a:rPr lang="tr-TR" sz="3600" dirty="0" smtClean="0"/>
              <a:t>Sabrınız </a:t>
            </a:r>
            <a:r>
              <a:rPr lang="tr-TR" sz="3600" dirty="0"/>
              <a:t>için teşekkürler.</a:t>
            </a:r>
          </a:p>
        </p:txBody>
      </p:sp>
      <p:pic>
        <p:nvPicPr>
          <p:cNvPr id="7" name="Picture 2" descr="Baskent Üniversitesi (@baskent_univ) | Twitter">
            <a:extLst>
              <a:ext uri="{FF2B5EF4-FFF2-40B4-BE49-F238E27FC236}">
                <a16:creationId xmlns:a16="http://schemas.microsoft.com/office/drawing/2014/main" id="{D96F311B-140D-AB51-8BF0-CF5475423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30399" y="720436"/>
            <a:ext cx="1154545" cy="1133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204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>
            <a:extLst>
              <a:ext uri="{FF2B5EF4-FFF2-40B4-BE49-F238E27FC236}">
                <a16:creationId xmlns:a16="http://schemas.microsoft.com/office/drawing/2014/main" id="{A5D89D49-6ACE-543F-E2DE-69B8A5472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742" y="238517"/>
            <a:ext cx="10515600" cy="577410"/>
          </a:xfrm>
        </p:spPr>
        <p:txBody>
          <a:bodyPr>
            <a:normAutofit fontScale="90000"/>
          </a:bodyPr>
          <a:lstStyle/>
          <a:p>
            <a:r>
              <a:rPr lang="tr-TR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Epidemiyoloji </a:t>
            </a:r>
            <a:endParaRPr lang="tr-TR" dirty="0"/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E730F8BD-7CF0-9EF0-C96A-FD733443C8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6755" y="878426"/>
            <a:ext cx="5157787" cy="823912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Önemli risk faktörleri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F95A9A06-D167-6C4E-DCE2-31392DE22F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6755" y="1765863"/>
            <a:ext cx="5157787" cy="368458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Yaş (&gt;50) </a:t>
            </a:r>
          </a:p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Hücresel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İmmünyetmezlik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HKHT,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ALL, HIV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vb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Bağışıklık baskılayıcı tedavi   (Steroid, TNF-alfa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inh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vb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endParaRPr lang="tr-TR" dirty="0"/>
          </a:p>
        </p:txBody>
      </p:sp>
      <p:sp>
        <p:nvSpPr>
          <p:cNvPr id="7" name="Metin Yer Tutucusu 6">
            <a:extLst>
              <a:ext uri="{FF2B5EF4-FFF2-40B4-BE49-F238E27FC236}">
                <a16:creationId xmlns:a16="http://schemas.microsoft.com/office/drawing/2014/main" id="{B01C426F-BCD6-1CE2-836C-7D5D4A39A6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76778" y="815927"/>
            <a:ext cx="6008466" cy="823912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Diğer risk faktörleri </a:t>
            </a:r>
          </a:p>
        </p:txBody>
      </p:sp>
      <p:sp>
        <p:nvSpPr>
          <p:cNvPr id="8" name="İçerik Yer Tutucusu 7">
            <a:extLst>
              <a:ext uri="{FF2B5EF4-FFF2-40B4-BE49-F238E27FC236}">
                <a16:creationId xmlns:a16="http://schemas.microsoft.com/office/drawing/2014/main" id="{85B587AB-5FF2-595E-9C54-8CC12B8ACB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76777" y="1765863"/>
            <a:ext cx="6008467" cy="368458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Normal bağışık yanıtın az olduğu prenatal veya erken bebeklik döneminde primer VZV infeksiyonu 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Irk (beyaz &gt;siyah)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Cinsiyet (kadın&gt;erkek)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Stres, kronik hastalık, travma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Ailede zona geçirme öyküsü </a:t>
            </a:r>
          </a:p>
          <a:p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Major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depresyon </a:t>
            </a:r>
          </a:p>
          <a:p>
            <a:endParaRPr lang="tr-TR" dirty="0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840CFECC-3FF9-EC7B-3543-4CAD96DDDF2D}"/>
              </a:ext>
            </a:extLst>
          </p:cNvPr>
          <p:cNvSpPr txBox="1"/>
          <p:nvPr/>
        </p:nvSpPr>
        <p:spPr>
          <a:xfrm>
            <a:off x="5464542" y="5696153"/>
            <a:ext cx="65560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i="1" dirty="0">
                <a:latin typeface="Arial" panose="020B0604020202020204" pitchFamily="34" charset="0"/>
                <a:cs typeface="Arial" panose="020B0604020202020204" pitchFamily="34" charset="0"/>
              </a:rPr>
              <a:t>Cohen </a:t>
            </a:r>
            <a:r>
              <a:rPr lang="tr-TR" i="1" dirty="0" err="1">
                <a:latin typeface="Arial" panose="020B0604020202020204" pitchFamily="34" charset="0"/>
                <a:cs typeface="Arial" panose="020B0604020202020204" pitchFamily="34" charset="0"/>
              </a:rPr>
              <a:t>Jl</a:t>
            </a:r>
            <a:r>
              <a:rPr lang="tr-TR" i="1" dirty="0">
                <a:latin typeface="Arial" panose="020B0604020202020204" pitchFamily="34" charset="0"/>
                <a:cs typeface="Arial" panose="020B0604020202020204" pitchFamily="34" charset="0"/>
              </a:rPr>
              <a:t>. N </a:t>
            </a:r>
            <a:r>
              <a:rPr lang="tr-TR" i="1" dirty="0" err="1">
                <a:latin typeface="Arial" panose="020B0604020202020204" pitchFamily="34" charset="0"/>
                <a:cs typeface="Arial" panose="020B0604020202020204" pitchFamily="34" charset="0"/>
              </a:rPr>
              <a:t>Engl</a:t>
            </a:r>
            <a:r>
              <a:rPr lang="tr-TR" i="1" dirty="0">
                <a:latin typeface="Arial" panose="020B0604020202020204" pitchFamily="34" charset="0"/>
                <a:cs typeface="Arial" panose="020B0604020202020204" pitchFamily="34" charset="0"/>
              </a:rPr>
              <a:t> J </a:t>
            </a:r>
            <a:r>
              <a:rPr lang="tr-TR" i="1" dirty="0" err="1">
                <a:latin typeface="Arial" panose="020B0604020202020204" pitchFamily="34" charset="0"/>
                <a:cs typeface="Arial" panose="020B0604020202020204" pitchFamily="34" charset="0"/>
              </a:rPr>
              <a:t>Med</a:t>
            </a:r>
            <a:r>
              <a:rPr lang="tr-TR" i="1" dirty="0">
                <a:latin typeface="Arial" panose="020B0604020202020204" pitchFamily="34" charset="0"/>
                <a:cs typeface="Arial" panose="020B0604020202020204" pitchFamily="34" charset="0"/>
              </a:rPr>
              <a:t> 2013;369:255-63.</a:t>
            </a:r>
          </a:p>
          <a:p>
            <a:r>
              <a:rPr lang="tr-TR" sz="1800" b="0" i="1" u="none" strike="noStrike" baseline="0" dirty="0" err="1">
                <a:solidFill>
                  <a:srgbClr val="2925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Strangfeld</a:t>
            </a:r>
            <a:r>
              <a:rPr lang="tr-TR" sz="1800" b="0" i="1" u="none" strike="noStrike" baseline="0" dirty="0">
                <a:solidFill>
                  <a:srgbClr val="2925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A. JAMA. 2009;301(7):737-744</a:t>
            </a:r>
          </a:p>
          <a:p>
            <a:r>
              <a:rPr lang="tr-TR" i="1" dirty="0" err="1">
                <a:solidFill>
                  <a:srgbClr val="2925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Sharma</a:t>
            </a:r>
            <a:r>
              <a:rPr lang="tr-TR" i="1" dirty="0">
                <a:solidFill>
                  <a:srgbClr val="2925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A. </a:t>
            </a:r>
            <a:r>
              <a:rPr lang="it-IT" i="1" dirty="0">
                <a:latin typeface="Arial" panose="020B0604020202020204" pitchFamily="34" charset="0"/>
                <a:cs typeface="Arial" panose="020B0604020202020204" pitchFamily="34" charset="0"/>
              </a:rPr>
              <a:t>Indian J Dermatol Venereol Leprol 2008;74:619-21</a:t>
            </a:r>
            <a:r>
              <a:rPr lang="it-IT" dirty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6520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hlinkClick r:id="rId2"/>
              </a:rPr>
              <a:t/>
            </a:r>
            <a:br>
              <a:rPr lang="tr-TR" dirty="0" smtClean="0">
                <a:hlinkClick r:id="rId2"/>
              </a:rPr>
            </a:br>
            <a:r>
              <a:rPr lang="tr-TR" dirty="0" smtClean="0">
                <a:hlinkClick r:id="rId2"/>
              </a:rPr>
              <a:t>Hematolojik</a:t>
            </a:r>
            <a:r>
              <a:rPr lang="tr-TR" dirty="0">
                <a:hlinkClick r:id="rId2"/>
              </a:rPr>
              <a:t> </a:t>
            </a:r>
            <a:r>
              <a:rPr lang="tr-TR" i="1" dirty="0" err="1">
                <a:hlinkClick r:id="rId2"/>
              </a:rPr>
              <a:t>malignitelerde</a:t>
            </a:r>
            <a:r>
              <a:rPr lang="tr-TR" dirty="0">
                <a:hlinkClick r:id="rId2"/>
              </a:rPr>
              <a:t> </a:t>
            </a:r>
            <a:r>
              <a:rPr lang="tr-TR" dirty="0" err="1">
                <a:hlinkClick r:id="rId2"/>
              </a:rPr>
              <a:t>viral</a:t>
            </a:r>
            <a:r>
              <a:rPr lang="tr-TR" dirty="0">
                <a:hlinkClick r:id="rId2"/>
              </a:rPr>
              <a:t> enfeksiyon sıklığında artış nedeni?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 err="1"/>
              <a:t>Viral</a:t>
            </a:r>
            <a:r>
              <a:rPr lang="tr-TR" dirty="0"/>
              <a:t> enfeksiyonların eliminasyonu, etkin ve özgül T hücre cevabına bağlıdır. </a:t>
            </a:r>
            <a:endParaRPr lang="tr-TR" dirty="0" smtClean="0"/>
          </a:p>
          <a:p>
            <a:r>
              <a:rPr lang="tr-TR" dirty="0" smtClean="0"/>
              <a:t>Hematoloji </a:t>
            </a:r>
            <a:r>
              <a:rPr lang="tr-TR" dirty="0"/>
              <a:t>pratiğinde kullanılan tedavi rejimleri sonucunda T lenfosit sayısı azalmakta ve işlevi bozulmaktadır bu nedenle </a:t>
            </a:r>
            <a:r>
              <a:rPr lang="tr-TR" dirty="0" err="1"/>
              <a:t>viral</a:t>
            </a:r>
            <a:r>
              <a:rPr lang="tr-TR" dirty="0"/>
              <a:t> enfeksiyonlar HKHN alıcılarında ve hematolojik </a:t>
            </a:r>
            <a:r>
              <a:rPr lang="tr-TR" dirty="0" err="1"/>
              <a:t>maligniteli</a:t>
            </a:r>
            <a:r>
              <a:rPr lang="tr-TR" dirty="0"/>
              <a:t> hastalarda </a:t>
            </a:r>
            <a:r>
              <a:rPr lang="tr-TR" dirty="0" err="1"/>
              <a:t>mortalitenin</a:t>
            </a:r>
            <a:r>
              <a:rPr lang="tr-TR" dirty="0"/>
              <a:t> önemli bir nedeni olarak karşımıza çıkmaktadır. </a:t>
            </a:r>
            <a:endParaRPr lang="tr-TR" dirty="0" smtClean="0"/>
          </a:p>
          <a:p>
            <a:r>
              <a:rPr lang="tr-TR" dirty="0" smtClean="0"/>
              <a:t>HKHN </a:t>
            </a:r>
            <a:r>
              <a:rPr lang="tr-TR" dirty="0"/>
              <a:t>ile meydana gelen </a:t>
            </a:r>
            <a:r>
              <a:rPr lang="tr-TR" dirty="0" err="1"/>
              <a:t>immünsüpresyon</a:t>
            </a:r>
            <a:r>
              <a:rPr lang="tr-TR" dirty="0"/>
              <a:t> ile birlikte </a:t>
            </a:r>
            <a:r>
              <a:rPr lang="tr-TR" dirty="0" err="1"/>
              <a:t>latent</a:t>
            </a:r>
            <a:r>
              <a:rPr lang="tr-TR" dirty="0"/>
              <a:t> enfeksiyon yapan virüslerin </a:t>
            </a:r>
            <a:r>
              <a:rPr lang="tr-TR" dirty="0" err="1"/>
              <a:t>reaktivasyonu</a:t>
            </a:r>
            <a:r>
              <a:rPr lang="tr-TR" dirty="0"/>
              <a:t> sık görülür. </a:t>
            </a:r>
            <a:endParaRPr lang="tr-TR" dirty="0" smtClean="0"/>
          </a:p>
          <a:p>
            <a:r>
              <a:rPr lang="tr-TR" dirty="0" smtClean="0"/>
              <a:t>Akraba </a:t>
            </a:r>
            <a:r>
              <a:rPr lang="tr-TR" dirty="0"/>
              <a:t>dışı nakil, </a:t>
            </a:r>
            <a:r>
              <a:rPr lang="tr-TR" dirty="0" err="1"/>
              <a:t>kord</a:t>
            </a:r>
            <a:r>
              <a:rPr lang="tr-TR" dirty="0"/>
              <a:t> kanı ve T-hücre </a:t>
            </a:r>
            <a:r>
              <a:rPr lang="tr-TR" dirty="0" err="1"/>
              <a:t>deplesyonu</a:t>
            </a:r>
            <a:r>
              <a:rPr lang="tr-TR" dirty="0"/>
              <a:t> uygulanan </a:t>
            </a:r>
            <a:r>
              <a:rPr lang="tr-TR" dirty="0" err="1"/>
              <a:t>greft</a:t>
            </a:r>
            <a:r>
              <a:rPr lang="tr-TR" dirty="0"/>
              <a:t> kullanımı durumunda T-hücre baskılanması ve daha belirgin ve uzun süreli </a:t>
            </a:r>
            <a:r>
              <a:rPr lang="tr-TR" dirty="0" smtClean="0"/>
              <a:t>olmaktadır. </a:t>
            </a:r>
            <a:r>
              <a:rPr lang="tr-TR" dirty="0"/>
              <a:t>T hücresindeki bozulma, </a:t>
            </a:r>
            <a:r>
              <a:rPr lang="tr-TR" dirty="0" err="1"/>
              <a:t>hümoral</a:t>
            </a:r>
            <a:r>
              <a:rPr lang="tr-TR" dirty="0"/>
              <a:t> yanıtı da </a:t>
            </a:r>
            <a:r>
              <a:rPr lang="tr-TR" dirty="0" smtClean="0"/>
              <a:t>bozmaktadır.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848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8BBDAB0-A8AE-F27E-ED18-721248B34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692" y="1276984"/>
            <a:ext cx="11339732" cy="508928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2009-2014, 8 merkezde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herpes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zoster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tanısı alan ≥18 yaş hastalar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Yaş ortalaması 55,0 ± 17,9 yıl (18-97)</a:t>
            </a:r>
          </a:p>
          <a:p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1955 hasta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%51,6 kadın (K/E: 1,06) 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Hastaların 694 (%35,5)’inin altta yatan bir hastalığı var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Hematolojik malignite %16,9, diğer maligniteler %15,7, transplantasyon %3,9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Hipertansiyon %13,1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koroner arter hastalıkları %2,6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Diyabet %9,2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romatolojik hastalıklar %7,8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Kronik obstrüktif akciğer hastalıkları %5, kronik böbrek yetmezliği %2,2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Gebelik %0,6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Çoklu eşlik eden hastalıklar %6,2</a:t>
            </a:r>
          </a:p>
        </p:txBody>
      </p:sp>
      <p:sp>
        <p:nvSpPr>
          <p:cNvPr id="5" name="Başlık 4">
            <a:extLst>
              <a:ext uri="{FF2B5EF4-FFF2-40B4-BE49-F238E27FC236}">
                <a16:creationId xmlns:a16="http://schemas.microsoft.com/office/drawing/2014/main" id="{990FD45F-2F52-0C04-2F85-5BBF14F26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92" y="196313"/>
            <a:ext cx="11339733" cy="971306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tr-TR" sz="3200" dirty="0" err="1">
                <a:latin typeface="Arial" panose="020B0604020202020204" pitchFamily="34" charset="0"/>
                <a:cs typeface="Arial" panose="020B0604020202020204" pitchFamily="34" charset="0"/>
              </a:rPr>
              <a:t>Demographical</a:t>
            </a:r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200" dirty="0" err="1">
                <a:latin typeface="Arial" panose="020B0604020202020204" pitchFamily="34" charset="0"/>
                <a:cs typeface="Arial" panose="020B0604020202020204" pitchFamily="34" charset="0"/>
              </a:rPr>
              <a:t>clinical</a:t>
            </a:r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200" dirty="0" err="1"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tr-TR" sz="3200" dirty="0" err="1">
                <a:latin typeface="Arial" panose="020B0604020202020204" pitchFamily="34" charset="0"/>
                <a:cs typeface="Arial" panose="020B0604020202020204" pitchFamily="34" charset="0"/>
              </a:rPr>
              <a:t>herpes</a:t>
            </a:r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200" dirty="0" err="1">
                <a:latin typeface="Arial" panose="020B0604020202020204" pitchFamily="34" charset="0"/>
                <a:cs typeface="Arial" panose="020B0604020202020204" pitchFamily="34" charset="0"/>
              </a:rPr>
              <a:t>soster</a:t>
            </a:r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tr-TR" sz="3200" dirty="0" err="1">
                <a:latin typeface="Arial" panose="020B0604020202020204" pitchFamily="34" charset="0"/>
                <a:cs typeface="Arial" panose="020B0604020202020204" pitchFamily="34" charset="0"/>
              </a:rPr>
              <a:t>Turkey</a:t>
            </a:r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: A </a:t>
            </a:r>
            <a:r>
              <a:rPr lang="tr-TR" sz="3200" dirty="0" err="1">
                <a:latin typeface="Arial" panose="020B0604020202020204" pitchFamily="34" charset="0"/>
                <a:cs typeface="Arial" panose="020B0604020202020204" pitchFamily="34" charset="0"/>
              </a:rPr>
              <a:t>retrospective</a:t>
            </a:r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3200" dirty="0" err="1">
                <a:latin typeface="Arial" panose="020B0604020202020204" pitchFamily="34" charset="0"/>
                <a:cs typeface="Arial" panose="020B0604020202020204" pitchFamily="34" charset="0"/>
              </a:rPr>
              <a:t>multicenter</a:t>
            </a:r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200" dirty="0" err="1"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, VARICOMP </a:t>
            </a:r>
            <a:r>
              <a:rPr lang="tr-TR" sz="3200" dirty="0" err="1">
                <a:latin typeface="Arial" panose="020B0604020202020204" pitchFamily="34" charset="0"/>
                <a:cs typeface="Arial" panose="020B0604020202020204" pitchFamily="34" charset="0"/>
              </a:rPr>
              <a:t>Adult</a:t>
            </a:r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200" dirty="0" err="1"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200" dirty="0" err="1">
                <a:latin typeface="Arial" panose="020B0604020202020204" pitchFamily="34" charset="0"/>
                <a:cs typeface="Arial" panose="020B0604020202020204" pitchFamily="34" charset="0"/>
              </a:rPr>
              <a:t>Group</a:t>
            </a:r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A85BED3E-DE1E-8443-AD0E-B0E3FDD8E4DE}"/>
              </a:ext>
            </a:extLst>
          </p:cNvPr>
          <p:cNvSpPr txBox="1"/>
          <p:nvPr/>
        </p:nvSpPr>
        <p:spPr>
          <a:xfrm>
            <a:off x="5771063" y="6366265"/>
            <a:ext cx="5159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i="1" dirty="0" err="1">
                <a:latin typeface="Arial" panose="020B0604020202020204" pitchFamily="34" charset="0"/>
                <a:cs typeface="Arial" panose="020B0604020202020204" pitchFamily="34" charset="0"/>
              </a:rPr>
              <a:t>Senol</a:t>
            </a:r>
            <a:r>
              <a:rPr lang="tr-TR" i="1" dirty="0">
                <a:latin typeface="Arial" panose="020B0604020202020204" pitchFamily="34" charset="0"/>
                <a:cs typeface="Arial" panose="020B0604020202020204" pitchFamily="34" charset="0"/>
              </a:rPr>
              <a:t> E, et al. 28th ECCMID 2018, P0060</a:t>
            </a:r>
          </a:p>
        </p:txBody>
      </p:sp>
    </p:spTree>
    <p:extLst>
      <p:ext uri="{BB962C8B-B14F-4D97-AF65-F5344CB8AC3E}">
        <p14:creationId xmlns:p14="http://schemas.microsoft.com/office/powerpoint/2010/main" val="46270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şlık 6">
            <a:extLst>
              <a:ext uri="{FF2B5EF4-FFF2-40B4-BE49-F238E27FC236}">
                <a16:creationId xmlns:a16="http://schemas.microsoft.com/office/drawing/2014/main" id="{E70FC084-A4BC-8914-D839-ACC192842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900" y="210382"/>
            <a:ext cx="3521580" cy="606264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HZ riski 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4E2D73E6-B36F-D25D-156A-7119D14FC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900" y="816646"/>
            <a:ext cx="10753546" cy="5438766"/>
          </a:xfrm>
          <a:prstGeom prst="rect">
            <a:avLst/>
          </a:prstGeom>
        </p:spPr>
      </p:pic>
      <p:sp>
        <p:nvSpPr>
          <p:cNvPr id="10" name="14 Metin kutusu">
            <a:extLst>
              <a:ext uri="{FF2B5EF4-FFF2-40B4-BE49-F238E27FC236}">
                <a16:creationId xmlns:a16="http://schemas.microsoft.com/office/drawing/2014/main" id="{DCC6A52C-1FC5-0ED8-BC0D-32AEADFAFD8C}"/>
              </a:ext>
            </a:extLst>
          </p:cNvPr>
          <p:cNvSpPr txBox="1"/>
          <p:nvPr/>
        </p:nvSpPr>
        <p:spPr>
          <a:xfrm>
            <a:off x="7125889" y="6455822"/>
            <a:ext cx="3429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i="1" dirty="0">
                <a:latin typeface="Arial" panose="020B0604020202020204" pitchFamily="34" charset="0"/>
                <a:cs typeface="Arial" panose="020B0604020202020204" pitchFamily="34" charset="0"/>
              </a:rPr>
              <a:t>Forbes HJ, et al. BMJ 2014;348</a:t>
            </a:r>
          </a:p>
        </p:txBody>
      </p:sp>
    </p:spTree>
    <p:extLst>
      <p:ext uri="{BB962C8B-B14F-4D97-AF65-F5344CB8AC3E}">
        <p14:creationId xmlns:p14="http://schemas.microsoft.com/office/powerpoint/2010/main" val="258704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DFBDD9C-0E4E-9316-CABE-3B46FCAFB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898" y="316205"/>
            <a:ext cx="10515600" cy="900967"/>
          </a:xfrm>
        </p:spPr>
        <p:txBody>
          <a:bodyPr/>
          <a:lstStyle/>
          <a:p>
            <a:r>
              <a:rPr lang="tr-T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HZ riski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20ACAF9-F71B-3FF0-F5DC-25E41FF761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965" y="1217172"/>
            <a:ext cx="11054070" cy="4825219"/>
          </a:xfrm>
          <a:prstGeom prst="rect">
            <a:avLst/>
          </a:prstGeom>
        </p:spPr>
      </p:pic>
      <p:sp>
        <p:nvSpPr>
          <p:cNvPr id="5" name="14 Metin kutusu">
            <a:extLst>
              <a:ext uri="{FF2B5EF4-FFF2-40B4-BE49-F238E27FC236}">
                <a16:creationId xmlns:a16="http://schemas.microsoft.com/office/drawing/2014/main" id="{1EDC1499-209A-926A-06F9-B60F8981FD21}"/>
              </a:ext>
            </a:extLst>
          </p:cNvPr>
          <p:cNvSpPr txBox="1"/>
          <p:nvPr/>
        </p:nvSpPr>
        <p:spPr>
          <a:xfrm>
            <a:off x="6816400" y="6172463"/>
            <a:ext cx="3429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i="1" dirty="0">
                <a:latin typeface="Arial" panose="020B0604020202020204" pitchFamily="34" charset="0"/>
                <a:cs typeface="Arial" panose="020B0604020202020204" pitchFamily="34" charset="0"/>
              </a:rPr>
              <a:t>Forbes HJ, et al. BMJ 2014;348</a:t>
            </a:r>
          </a:p>
        </p:txBody>
      </p:sp>
      <p:cxnSp>
        <p:nvCxnSpPr>
          <p:cNvPr id="8" name="Düz Bağlayıcı 7">
            <a:extLst>
              <a:ext uri="{FF2B5EF4-FFF2-40B4-BE49-F238E27FC236}">
                <a16:creationId xmlns:a16="http://schemas.microsoft.com/office/drawing/2014/main" id="{06F0DDCF-DD4B-397D-673F-185B7314B70B}"/>
              </a:ext>
            </a:extLst>
          </p:cNvPr>
          <p:cNvCxnSpPr/>
          <p:nvPr/>
        </p:nvCxnSpPr>
        <p:spPr>
          <a:xfrm>
            <a:off x="568965" y="2447778"/>
            <a:ext cx="1105407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üz Bağlayıcı 9">
            <a:extLst>
              <a:ext uri="{FF2B5EF4-FFF2-40B4-BE49-F238E27FC236}">
                <a16:creationId xmlns:a16="http://schemas.microsoft.com/office/drawing/2014/main" id="{DBAAA926-162A-A998-ECC3-F45A5E8D3C5D}"/>
              </a:ext>
            </a:extLst>
          </p:cNvPr>
          <p:cNvCxnSpPr/>
          <p:nvPr/>
        </p:nvCxnSpPr>
        <p:spPr>
          <a:xfrm>
            <a:off x="568965" y="2813538"/>
            <a:ext cx="1105407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Bağlayıcı 11">
            <a:extLst>
              <a:ext uri="{FF2B5EF4-FFF2-40B4-BE49-F238E27FC236}">
                <a16:creationId xmlns:a16="http://schemas.microsoft.com/office/drawing/2014/main" id="{0C67B38A-A468-F5D1-9FFD-06393A228DB5}"/>
              </a:ext>
            </a:extLst>
          </p:cNvPr>
          <p:cNvCxnSpPr/>
          <p:nvPr/>
        </p:nvCxnSpPr>
        <p:spPr>
          <a:xfrm>
            <a:off x="568965" y="3429000"/>
            <a:ext cx="1105407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Düz Bağlayıcı 13">
            <a:extLst>
              <a:ext uri="{FF2B5EF4-FFF2-40B4-BE49-F238E27FC236}">
                <a16:creationId xmlns:a16="http://schemas.microsoft.com/office/drawing/2014/main" id="{BDBE9220-BDC5-76C5-D0D7-5D79ED52CC22}"/>
              </a:ext>
            </a:extLst>
          </p:cNvPr>
          <p:cNvCxnSpPr/>
          <p:nvPr/>
        </p:nvCxnSpPr>
        <p:spPr>
          <a:xfrm>
            <a:off x="568965" y="3094892"/>
            <a:ext cx="1105407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Düz Bağlayıcı 15">
            <a:extLst>
              <a:ext uri="{FF2B5EF4-FFF2-40B4-BE49-F238E27FC236}">
                <a16:creationId xmlns:a16="http://schemas.microsoft.com/office/drawing/2014/main" id="{E7A5BFCE-AD5B-7B97-9CE9-030D184637BE}"/>
              </a:ext>
            </a:extLst>
          </p:cNvPr>
          <p:cNvCxnSpPr/>
          <p:nvPr/>
        </p:nvCxnSpPr>
        <p:spPr>
          <a:xfrm>
            <a:off x="568965" y="4346917"/>
            <a:ext cx="1105407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erbest Form: Şekil 18">
            <a:extLst>
              <a:ext uri="{FF2B5EF4-FFF2-40B4-BE49-F238E27FC236}">
                <a16:creationId xmlns:a16="http://schemas.microsoft.com/office/drawing/2014/main" id="{9F4DEBFB-DB0C-53A3-75C2-2507CB344759}"/>
              </a:ext>
            </a:extLst>
          </p:cNvPr>
          <p:cNvSpPr/>
          <p:nvPr/>
        </p:nvSpPr>
        <p:spPr>
          <a:xfrm>
            <a:off x="5978125" y="3910818"/>
            <a:ext cx="5838737" cy="801859"/>
          </a:xfrm>
          <a:custGeom>
            <a:avLst/>
            <a:gdLst>
              <a:gd name="connsiteX0" fmla="*/ 5472977 w 5838737"/>
              <a:gd name="connsiteY0" fmla="*/ 112542 h 801859"/>
              <a:gd name="connsiteX1" fmla="*/ 5472977 w 5838737"/>
              <a:gd name="connsiteY1" fmla="*/ 112542 h 801859"/>
              <a:gd name="connsiteX2" fmla="*/ 5022810 w 5838737"/>
              <a:gd name="connsiteY2" fmla="*/ 84407 h 801859"/>
              <a:gd name="connsiteX3" fmla="*/ 4853998 w 5838737"/>
              <a:gd name="connsiteY3" fmla="*/ 56271 h 801859"/>
              <a:gd name="connsiteX4" fmla="*/ 4516373 w 5838737"/>
              <a:gd name="connsiteY4" fmla="*/ 112542 h 801859"/>
              <a:gd name="connsiteX5" fmla="*/ 4249087 w 5838737"/>
              <a:gd name="connsiteY5" fmla="*/ 126610 h 801859"/>
              <a:gd name="connsiteX6" fmla="*/ 3658244 w 5838737"/>
              <a:gd name="connsiteY6" fmla="*/ 154745 h 801859"/>
              <a:gd name="connsiteX7" fmla="*/ 2420287 w 5838737"/>
              <a:gd name="connsiteY7" fmla="*/ 112542 h 801859"/>
              <a:gd name="connsiteX8" fmla="*/ 2265543 w 5838737"/>
              <a:gd name="connsiteY8" fmla="*/ 84407 h 801859"/>
              <a:gd name="connsiteX9" fmla="*/ 2153001 w 5838737"/>
              <a:gd name="connsiteY9" fmla="*/ 70339 h 801859"/>
              <a:gd name="connsiteX10" fmla="*/ 2012324 w 5838737"/>
              <a:gd name="connsiteY10" fmla="*/ 56271 h 801859"/>
              <a:gd name="connsiteX11" fmla="*/ 1913850 w 5838737"/>
              <a:gd name="connsiteY11" fmla="*/ 42204 h 801859"/>
              <a:gd name="connsiteX12" fmla="*/ 1646564 w 5838737"/>
              <a:gd name="connsiteY12" fmla="*/ 14068 h 801859"/>
              <a:gd name="connsiteX13" fmla="*/ 1013518 w 5838737"/>
              <a:gd name="connsiteY13" fmla="*/ 28136 h 801859"/>
              <a:gd name="connsiteX14" fmla="*/ 746232 w 5838737"/>
              <a:gd name="connsiteY14" fmla="*/ 56271 h 801859"/>
              <a:gd name="connsiteX15" fmla="*/ 591487 w 5838737"/>
              <a:gd name="connsiteY15" fmla="*/ 70339 h 801859"/>
              <a:gd name="connsiteX16" fmla="*/ 408607 w 5838737"/>
              <a:gd name="connsiteY16" fmla="*/ 98474 h 801859"/>
              <a:gd name="connsiteX17" fmla="*/ 296066 w 5838737"/>
              <a:gd name="connsiteY17" fmla="*/ 112542 h 801859"/>
              <a:gd name="connsiteX18" fmla="*/ 253863 w 5838737"/>
              <a:gd name="connsiteY18" fmla="*/ 126610 h 801859"/>
              <a:gd name="connsiteX19" fmla="*/ 113186 w 5838737"/>
              <a:gd name="connsiteY19" fmla="*/ 140677 h 801859"/>
              <a:gd name="connsiteX20" fmla="*/ 56915 w 5838737"/>
              <a:gd name="connsiteY20" fmla="*/ 196948 h 801859"/>
              <a:gd name="connsiteX21" fmla="*/ 42847 w 5838737"/>
              <a:gd name="connsiteY21" fmla="*/ 239151 h 801859"/>
              <a:gd name="connsiteX22" fmla="*/ 644 w 5838737"/>
              <a:gd name="connsiteY22" fmla="*/ 295422 h 801859"/>
              <a:gd name="connsiteX23" fmla="*/ 28780 w 5838737"/>
              <a:gd name="connsiteY23" fmla="*/ 604911 h 801859"/>
              <a:gd name="connsiteX24" fmla="*/ 56915 w 5838737"/>
              <a:gd name="connsiteY24" fmla="*/ 633047 h 801859"/>
              <a:gd name="connsiteX25" fmla="*/ 141321 w 5838737"/>
              <a:gd name="connsiteY25" fmla="*/ 661182 h 801859"/>
              <a:gd name="connsiteX26" fmla="*/ 436743 w 5838737"/>
              <a:gd name="connsiteY26" fmla="*/ 675250 h 801859"/>
              <a:gd name="connsiteX27" fmla="*/ 577420 w 5838737"/>
              <a:gd name="connsiteY27" fmla="*/ 703385 h 801859"/>
              <a:gd name="connsiteX28" fmla="*/ 802503 w 5838737"/>
              <a:gd name="connsiteY28" fmla="*/ 745588 h 801859"/>
              <a:gd name="connsiteX29" fmla="*/ 1083857 w 5838737"/>
              <a:gd name="connsiteY29" fmla="*/ 731520 h 801859"/>
              <a:gd name="connsiteX30" fmla="*/ 1674700 w 5838737"/>
              <a:gd name="connsiteY30" fmla="*/ 759656 h 801859"/>
              <a:gd name="connsiteX31" fmla="*/ 2335881 w 5838737"/>
              <a:gd name="connsiteY31" fmla="*/ 759656 h 801859"/>
              <a:gd name="connsiteX32" fmla="*/ 2532829 w 5838737"/>
              <a:gd name="connsiteY32" fmla="*/ 703385 h 801859"/>
              <a:gd name="connsiteX33" fmla="*/ 2603167 w 5838737"/>
              <a:gd name="connsiteY33" fmla="*/ 689317 h 801859"/>
              <a:gd name="connsiteX34" fmla="*/ 2757912 w 5838737"/>
              <a:gd name="connsiteY34" fmla="*/ 675250 h 801859"/>
              <a:gd name="connsiteX35" fmla="*/ 2968927 w 5838737"/>
              <a:gd name="connsiteY35" fmla="*/ 647114 h 801859"/>
              <a:gd name="connsiteX36" fmla="*/ 3095537 w 5838737"/>
              <a:gd name="connsiteY36" fmla="*/ 661182 h 801859"/>
              <a:gd name="connsiteX37" fmla="*/ 3264349 w 5838737"/>
              <a:gd name="connsiteY37" fmla="*/ 689317 h 801859"/>
              <a:gd name="connsiteX38" fmla="*/ 3306552 w 5838737"/>
              <a:gd name="connsiteY38" fmla="*/ 703385 h 801859"/>
              <a:gd name="connsiteX39" fmla="*/ 3362823 w 5838737"/>
              <a:gd name="connsiteY39" fmla="*/ 731520 h 801859"/>
              <a:gd name="connsiteX40" fmla="*/ 3573838 w 5838737"/>
              <a:gd name="connsiteY40" fmla="*/ 745588 h 801859"/>
              <a:gd name="connsiteX41" fmla="*/ 3644177 w 5838737"/>
              <a:gd name="connsiteY41" fmla="*/ 759656 h 801859"/>
              <a:gd name="connsiteX42" fmla="*/ 3869260 w 5838737"/>
              <a:gd name="connsiteY42" fmla="*/ 745588 h 801859"/>
              <a:gd name="connsiteX43" fmla="*/ 3967733 w 5838737"/>
              <a:gd name="connsiteY43" fmla="*/ 731520 h 801859"/>
              <a:gd name="connsiteX44" fmla="*/ 4080275 w 5838737"/>
              <a:gd name="connsiteY44" fmla="*/ 717453 h 801859"/>
              <a:gd name="connsiteX45" fmla="*/ 4277223 w 5838737"/>
              <a:gd name="connsiteY45" fmla="*/ 731520 h 801859"/>
              <a:gd name="connsiteX46" fmla="*/ 4375697 w 5838737"/>
              <a:gd name="connsiteY46" fmla="*/ 745588 h 801859"/>
              <a:gd name="connsiteX47" fmla="*/ 4727389 w 5838737"/>
              <a:gd name="connsiteY47" fmla="*/ 759656 h 801859"/>
              <a:gd name="connsiteX48" fmla="*/ 4839930 w 5838737"/>
              <a:gd name="connsiteY48" fmla="*/ 773724 h 801859"/>
              <a:gd name="connsiteX49" fmla="*/ 5191623 w 5838737"/>
              <a:gd name="connsiteY49" fmla="*/ 801859 h 801859"/>
              <a:gd name="connsiteX50" fmla="*/ 5276029 w 5838737"/>
              <a:gd name="connsiteY50" fmla="*/ 745588 h 801859"/>
              <a:gd name="connsiteX51" fmla="*/ 5360435 w 5838737"/>
              <a:gd name="connsiteY51" fmla="*/ 689317 h 801859"/>
              <a:gd name="connsiteX52" fmla="*/ 5501112 w 5838737"/>
              <a:gd name="connsiteY52" fmla="*/ 590844 h 801859"/>
              <a:gd name="connsiteX53" fmla="*/ 5796533 w 5838737"/>
              <a:gd name="connsiteY53" fmla="*/ 576776 h 801859"/>
              <a:gd name="connsiteX54" fmla="*/ 5824669 w 5838737"/>
              <a:gd name="connsiteY54" fmla="*/ 534573 h 801859"/>
              <a:gd name="connsiteX55" fmla="*/ 5838737 w 5838737"/>
              <a:gd name="connsiteY55" fmla="*/ 492370 h 801859"/>
              <a:gd name="connsiteX56" fmla="*/ 5824669 w 5838737"/>
              <a:gd name="connsiteY56" fmla="*/ 365760 h 801859"/>
              <a:gd name="connsiteX57" fmla="*/ 5782466 w 5838737"/>
              <a:gd name="connsiteY57" fmla="*/ 337625 h 801859"/>
              <a:gd name="connsiteX58" fmla="*/ 5726195 w 5838737"/>
              <a:gd name="connsiteY58" fmla="*/ 295422 h 801859"/>
              <a:gd name="connsiteX59" fmla="*/ 5585518 w 5838737"/>
              <a:gd name="connsiteY59" fmla="*/ 225084 h 801859"/>
              <a:gd name="connsiteX60" fmla="*/ 5543315 w 5838737"/>
              <a:gd name="connsiteY60" fmla="*/ 211016 h 801859"/>
              <a:gd name="connsiteX61" fmla="*/ 5388570 w 5838737"/>
              <a:gd name="connsiteY61" fmla="*/ 196948 h 801859"/>
              <a:gd name="connsiteX62" fmla="*/ 5247893 w 5838737"/>
              <a:gd name="connsiteY62" fmla="*/ 154745 h 801859"/>
              <a:gd name="connsiteX63" fmla="*/ 5205690 w 5838737"/>
              <a:gd name="connsiteY63" fmla="*/ 84407 h 801859"/>
              <a:gd name="connsiteX64" fmla="*/ 5163487 w 5838737"/>
              <a:gd name="connsiteY64" fmla="*/ 84407 h 801859"/>
              <a:gd name="connsiteX65" fmla="*/ 5332300 w 5838737"/>
              <a:gd name="connsiteY65" fmla="*/ 140677 h 801859"/>
              <a:gd name="connsiteX66" fmla="*/ 5121284 w 5838737"/>
              <a:gd name="connsiteY66" fmla="*/ 84407 h 801859"/>
              <a:gd name="connsiteX67" fmla="*/ 5121284 w 5838737"/>
              <a:gd name="connsiteY67" fmla="*/ 126610 h 801859"/>
              <a:gd name="connsiteX68" fmla="*/ 5121284 w 5838737"/>
              <a:gd name="connsiteY68" fmla="*/ 126610 h 801859"/>
              <a:gd name="connsiteX69" fmla="*/ 5065013 w 5838737"/>
              <a:gd name="connsiteY69" fmla="*/ 0 h 801859"/>
              <a:gd name="connsiteX70" fmla="*/ 5050946 w 5838737"/>
              <a:gd name="connsiteY70" fmla="*/ 154745 h 801859"/>
              <a:gd name="connsiteX71" fmla="*/ 5135352 w 5838737"/>
              <a:gd name="connsiteY71" fmla="*/ 154745 h 801859"/>
              <a:gd name="connsiteX72" fmla="*/ 5219758 w 5838737"/>
              <a:gd name="connsiteY72" fmla="*/ 154745 h 801859"/>
              <a:gd name="connsiteX73" fmla="*/ 4980607 w 5838737"/>
              <a:gd name="connsiteY73" fmla="*/ 84407 h 801859"/>
              <a:gd name="connsiteX74" fmla="*/ 5065013 w 5838737"/>
              <a:gd name="connsiteY74" fmla="*/ 140677 h 801859"/>
              <a:gd name="connsiteX75" fmla="*/ 5149420 w 5838737"/>
              <a:gd name="connsiteY75" fmla="*/ 98474 h 801859"/>
              <a:gd name="connsiteX76" fmla="*/ 5135352 w 5838737"/>
              <a:gd name="connsiteY76" fmla="*/ 126610 h 801859"/>
              <a:gd name="connsiteX77" fmla="*/ 5135352 w 5838737"/>
              <a:gd name="connsiteY77" fmla="*/ 126610 h 801859"/>
              <a:gd name="connsiteX78" fmla="*/ 5135352 w 5838737"/>
              <a:gd name="connsiteY78" fmla="*/ 126610 h 801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5838737" h="801859">
                <a:moveTo>
                  <a:pt x="5472977" y="112542"/>
                </a:moveTo>
                <a:lnTo>
                  <a:pt x="5472977" y="112542"/>
                </a:lnTo>
                <a:cubicBezTo>
                  <a:pt x="5322921" y="103164"/>
                  <a:pt x="5172541" y="98019"/>
                  <a:pt x="5022810" y="84407"/>
                </a:cubicBezTo>
                <a:cubicBezTo>
                  <a:pt x="4965997" y="79242"/>
                  <a:pt x="4911045" y="56271"/>
                  <a:pt x="4853998" y="56271"/>
                </a:cubicBezTo>
                <a:cubicBezTo>
                  <a:pt x="4432578" y="56271"/>
                  <a:pt x="4783055" y="82911"/>
                  <a:pt x="4516373" y="112542"/>
                </a:cubicBezTo>
                <a:cubicBezTo>
                  <a:pt x="4427700" y="122395"/>
                  <a:pt x="4338182" y="121921"/>
                  <a:pt x="4249087" y="126610"/>
                </a:cubicBezTo>
                <a:cubicBezTo>
                  <a:pt x="3913836" y="193660"/>
                  <a:pt x="4109754" y="171468"/>
                  <a:pt x="3658244" y="154745"/>
                </a:cubicBezTo>
                <a:cubicBezTo>
                  <a:pt x="3101827" y="99102"/>
                  <a:pt x="3965878" y="182006"/>
                  <a:pt x="2420287" y="112542"/>
                </a:cubicBezTo>
                <a:cubicBezTo>
                  <a:pt x="2367913" y="110188"/>
                  <a:pt x="2317328" y="92584"/>
                  <a:pt x="2265543" y="84407"/>
                </a:cubicBezTo>
                <a:cubicBezTo>
                  <a:pt x="2228200" y="78511"/>
                  <a:pt x="2190576" y="74514"/>
                  <a:pt x="2153001" y="70339"/>
                </a:cubicBezTo>
                <a:cubicBezTo>
                  <a:pt x="2106163" y="65135"/>
                  <a:pt x="2059127" y="61777"/>
                  <a:pt x="2012324" y="56271"/>
                </a:cubicBezTo>
                <a:cubicBezTo>
                  <a:pt x="1979393" y="52397"/>
                  <a:pt x="1946805" y="45866"/>
                  <a:pt x="1913850" y="42204"/>
                </a:cubicBezTo>
                <a:cubicBezTo>
                  <a:pt x="1441731" y="-10253"/>
                  <a:pt x="2014679" y="60083"/>
                  <a:pt x="1646564" y="14068"/>
                </a:cubicBezTo>
                <a:lnTo>
                  <a:pt x="1013518" y="28136"/>
                </a:lnTo>
                <a:cubicBezTo>
                  <a:pt x="830009" y="34575"/>
                  <a:pt x="889831" y="40316"/>
                  <a:pt x="746232" y="56271"/>
                </a:cubicBezTo>
                <a:cubicBezTo>
                  <a:pt x="694754" y="61991"/>
                  <a:pt x="642965" y="64619"/>
                  <a:pt x="591487" y="70339"/>
                </a:cubicBezTo>
                <a:cubicBezTo>
                  <a:pt x="489414" y="81681"/>
                  <a:pt x="504526" y="84771"/>
                  <a:pt x="408607" y="98474"/>
                </a:cubicBezTo>
                <a:cubicBezTo>
                  <a:pt x="371181" y="103820"/>
                  <a:pt x="333580" y="107853"/>
                  <a:pt x="296066" y="112542"/>
                </a:cubicBezTo>
                <a:cubicBezTo>
                  <a:pt x="281998" y="117231"/>
                  <a:pt x="268519" y="124355"/>
                  <a:pt x="253863" y="126610"/>
                </a:cubicBezTo>
                <a:cubicBezTo>
                  <a:pt x="207285" y="133776"/>
                  <a:pt x="157567" y="124827"/>
                  <a:pt x="113186" y="140677"/>
                </a:cubicBezTo>
                <a:cubicBezTo>
                  <a:pt x="88205" y="149599"/>
                  <a:pt x="75672" y="178191"/>
                  <a:pt x="56915" y="196948"/>
                </a:cubicBezTo>
                <a:cubicBezTo>
                  <a:pt x="52226" y="211016"/>
                  <a:pt x="50204" y="226276"/>
                  <a:pt x="42847" y="239151"/>
                </a:cubicBezTo>
                <a:cubicBezTo>
                  <a:pt x="31214" y="259508"/>
                  <a:pt x="1545" y="271993"/>
                  <a:pt x="644" y="295422"/>
                </a:cubicBezTo>
                <a:cubicBezTo>
                  <a:pt x="-3337" y="398934"/>
                  <a:pt x="11750" y="502732"/>
                  <a:pt x="28780" y="604911"/>
                </a:cubicBezTo>
                <a:cubicBezTo>
                  <a:pt x="30960" y="617994"/>
                  <a:pt x="45052" y="627115"/>
                  <a:pt x="56915" y="633047"/>
                </a:cubicBezTo>
                <a:cubicBezTo>
                  <a:pt x="83441" y="646310"/>
                  <a:pt x="111845" y="657907"/>
                  <a:pt x="141321" y="661182"/>
                </a:cubicBezTo>
                <a:cubicBezTo>
                  <a:pt x="239304" y="672069"/>
                  <a:pt x="338269" y="670561"/>
                  <a:pt x="436743" y="675250"/>
                </a:cubicBezTo>
                <a:cubicBezTo>
                  <a:pt x="553782" y="714261"/>
                  <a:pt x="367267" y="654888"/>
                  <a:pt x="577420" y="703385"/>
                </a:cubicBezTo>
                <a:cubicBezTo>
                  <a:pt x="807798" y="756549"/>
                  <a:pt x="471404" y="712477"/>
                  <a:pt x="802503" y="745588"/>
                </a:cubicBezTo>
                <a:cubicBezTo>
                  <a:pt x="896288" y="740899"/>
                  <a:pt x="989955" y="731520"/>
                  <a:pt x="1083857" y="731520"/>
                </a:cubicBezTo>
                <a:cubicBezTo>
                  <a:pt x="1313691" y="731520"/>
                  <a:pt x="1461841" y="744451"/>
                  <a:pt x="1674700" y="759656"/>
                </a:cubicBezTo>
                <a:cubicBezTo>
                  <a:pt x="1928122" y="810342"/>
                  <a:pt x="1804298" y="790926"/>
                  <a:pt x="2335881" y="759656"/>
                </a:cubicBezTo>
                <a:cubicBezTo>
                  <a:pt x="2463078" y="752174"/>
                  <a:pt x="2436405" y="732312"/>
                  <a:pt x="2532829" y="703385"/>
                </a:cubicBezTo>
                <a:cubicBezTo>
                  <a:pt x="2555731" y="696514"/>
                  <a:pt x="2579441" y="692283"/>
                  <a:pt x="2603167" y="689317"/>
                </a:cubicBezTo>
                <a:cubicBezTo>
                  <a:pt x="2654561" y="682893"/>
                  <a:pt x="2706375" y="680404"/>
                  <a:pt x="2757912" y="675250"/>
                </a:cubicBezTo>
                <a:cubicBezTo>
                  <a:pt x="2887036" y="662338"/>
                  <a:pt x="2859989" y="665271"/>
                  <a:pt x="2968927" y="647114"/>
                </a:cubicBezTo>
                <a:cubicBezTo>
                  <a:pt x="3011130" y="651803"/>
                  <a:pt x="3053501" y="655177"/>
                  <a:pt x="3095537" y="661182"/>
                </a:cubicBezTo>
                <a:cubicBezTo>
                  <a:pt x="3152010" y="669250"/>
                  <a:pt x="3264349" y="689317"/>
                  <a:pt x="3264349" y="689317"/>
                </a:cubicBezTo>
                <a:cubicBezTo>
                  <a:pt x="3278417" y="694006"/>
                  <a:pt x="3292922" y="697544"/>
                  <a:pt x="3306552" y="703385"/>
                </a:cubicBezTo>
                <a:cubicBezTo>
                  <a:pt x="3325827" y="711646"/>
                  <a:pt x="3342109" y="728249"/>
                  <a:pt x="3362823" y="731520"/>
                </a:cubicBezTo>
                <a:cubicBezTo>
                  <a:pt x="3432455" y="742514"/>
                  <a:pt x="3503500" y="740899"/>
                  <a:pt x="3573838" y="745588"/>
                </a:cubicBezTo>
                <a:cubicBezTo>
                  <a:pt x="3597284" y="750277"/>
                  <a:pt x="3620266" y="759656"/>
                  <a:pt x="3644177" y="759656"/>
                </a:cubicBezTo>
                <a:cubicBezTo>
                  <a:pt x="3719351" y="759656"/>
                  <a:pt x="3794369" y="752100"/>
                  <a:pt x="3869260" y="745588"/>
                </a:cubicBezTo>
                <a:cubicBezTo>
                  <a:pt x="3902293" y="742715"/>
                  <a:pt x="3934866" y="735902"/>
                  <a:pt x="3967733" y="731520"/>
                </a:cubicBezTo>
                <a:lnTo>
                  <a:pt x="4080275" y="717453"/>
                </a:lnTo>
                <a:cubicBezTo>
                  <a:pt x="4145924" y="722142"/>
                  <a:pt x="4211703" y="725280"/>
                  <a:pt x="4277223" y="731520"/>
                </a:cubicBezTo>
                <a:cubicBezTo>
                  <a:pt x="4310232" y="734664"/>
                  <a:pt x="4342604" y="743520"/>
                  <a:pt x="4375697" y="745588"/>
                </a:cubicBezTo>
                <a:cubicBezTo>
                  <a:pt x="4492793" y="752907"/>
                  <a:pt x="4610158" y="754967"/>
                  <a:pt x="4727389" y="759656"/>
                </a:cubicBezTo>
                <a:lnTo>
                  <a:pt x="4839930" y="773724"/>
                </a:lnTo>
                <a:cubicBezTo>
                  <a:pt x="4966735" y="787072"/>
                  <a:pt x="5061808" y="792586"/>
                  <a:pt x="5191623" y="801859"/>
                </a:cubicBezTo>
                <a:cubicBezTo>
                  <a:pt x="5272336" y="774954"/>
                  <a:pt x="5196996" y="807058"/>
                  <a:pt x="5276029" y="745588"/>
                </a:cubicBezTo>
                <a:cubicBezTo>
                  <a:pt x="5302721" y="724828"/>
                  <a:pt x="5334458" y="710965"/>
                  <a:pt x="5360435" y="689317"/>
                </a:cubicBezTo>
                <a:cubicBezTo>
                  <a:pt x="5486533" y="584235"/>
                  <a:pt x="5392624" y="617965"/>
                  <a:pt x="5501112" y="590844"/>
                </a:cubicBezTo>
                <a:cubicBezTo>
                  <a:pt x="5593514" y="595977"/>
                  <a:pt x="5719531" y="653777"/>
                  <a:pt x="5796533" y="576776"/>
                </a:cubicBezTo>
                <a:cubicBezTo>
                  <a:pt x="5808488" y="564821"/>
                  <a:pt x="5817108" y="549695"/>
                  <a:pt x="5824669" y="534573"/>
                </a:cubicBezTo>
                <a:cubicBezTo>
                  <a:pt x="5831301" y="521310"/>
                  <a:pt x="5834048" y="506438"/>
                  <a:pt x="5838737" y="492370"/>
                </a:cubicBezTo>
                <a:cubicBezTo>
                  <a:pt x="5834048" y="450167"/>
                  <a:pt x="5839180" y="405666"/>
                  <a:pt x="5824669" y="365760"/>
                </a:cubicBezTo>
                <a:cubicBezTo>
                  <a:pt x="5818891" y="349871"/>
                  <a:pt x="5796224" y="347452"/>
                  <a:pt x="5782466" y="337625"/>
                </a:cubicBezTo>
                <a:cubicBezTo>
                  <a:pt x="5763387" y="323997"/>
                  <a:pt x="5745703" y="308428"/>
                  <a:pt x="5726195" y="295422"/>
                </a:cubicBezTo>
                <a:cubicBezTo>
                  <a:pt x="5664111" y="254033"/>
                  <a:pt x="5653623" y="250623"/>
                  <a:pt x="5585518" y="225084"/>
                </a:cubicBezTo>
                <a:cubicBezTo>
                  <a:pt x="5571633" y="219877"/>
                  <a:pt x="5557995" y="213113"/>
                  <a:pt x="5543315" y="211016"/>
                </a:cubicBezTo>
                <a:cubicBezTo>
                  <a:pt x="5492041" y="203691"/>
                  <a:pt x="5440152" y="201637"/>
                  <a:pt x="5388570" y="196948"/>
                </a:cubicBezTo>
                <a:cubicBezTo>
                  <a:pt x="5285822" y="162699"/>
                  <a:pt x="5332936" y="176006"/>
                  <a:pt x="5247893" y="154745"/>
                </a:cubicBezTo>
                <a:cubicBezTo>
                  <a:pt x="5239596" y="129851"/>
                  <a:pt x="5235400" y="96291"/>
                  <a:pt x="5205690" y="84407"/>
                </a:cubicBezTo>
                <a:cubicBezTo>
                  <a:pt x="5192628" y="79182"/>
                  <a:pt x="5177555" y="84407"/>
                  <a:pt x="5163487" y="84407"/>
                </a:cubicBezTo>
                <a:lnTo>
                  <a:pt x="5332300" y="140677"/>
                </a:lnTo>
                <a:lnTo>
                  <a:pt x="5121284" y="84407"/>
                </a:lnTo>
                <a:lnTo>
                  <a:pt x="5121284" y="126610"/>
                </a:lnTo>
                <a:lnTo>
                  <a:pt x="5121284" y="126610"/>
                </a:lnTo>
                <a:lnTo>
                  <a:pt x="5065013" y="0"/>
                </a:lnTo>
                <a:lnTo>
                  <a:pt x="5050946" y="154745"/>
                </a:lnTo>
                <a:lnTo>
                  <a:pt x="5135352" y="154745"/>
                </a:lnTo>
                <a:lnTo>
                  <a:pt x="5219758" y="154745"/>
                </a:lnTo>
                <a:lnTo>
                  <a:pt x="4980607" y="84407"/>
                </a:lnTo>
                <a:lnTo>
                  <a:pt x="5065013" y="140677"/>
                </a:lnTo>
                <a:lnTo>
                  <a:pt x="5149420" y="98474"/>
                </a:lnTo>
                <a:lnTo>
                  <a:pt x="5135352" y="126610"/>
                </a:lnTo>
                <a:lnTo>
                  <a:pt x="5135352" y="126610"/>
                </a:lnTo>
                <a:lnTo>
                  <a:pt x="5135352" y="126610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802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Picture 20878"/>
          <p:cNvPicPr/>
          <p:nvPr/>
        </p:nvPicPr>
        <p:blipFill>
          <a:blip r:embed="rId2"/>
          <a:stretch>
            <a:fillRect/>
          </a:stretch>
        </p:blipFill>
        <p:spPr>
          <a:xfrm>
            <a:off x="1736436" y="1161011"/>
            <a:ext cx="8349673" cy="481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6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4681</TotalTime>
  <Words>2214</Words>
  <Application>Microsoft Office PowerPoint</Application>
  <PresentationFormat>Geniş ekran</PresentationFormat>
  <Paragraphs>420</Paragraphs>
  <Slides>39</Slides>
  <Notes>6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39</vt:i4>
      </vt:variant>
    </vt:vector>
  </HeadingPairs>
  <TitlesOfParts>
    <vt:vector size="46" baseType="lpstr">
      <vt:lpstr>Arial</vt:lpstr>
      <vt:lpstr>Calibri</vt:lpstr>
      <vt:lpstr>Calibri Light</vt:lpstr>
      <vt:lpstr>OTNEJMScalaSansLF</vt:lpstr>
      <vt:lpstr>URWPalladioL-Roma</vt:lpstr>
      <vt:lpstr>Wingdings</vt:lpstr>
      <vt:lpstr>Office Teması</vt:lpstr>
      <vt:lpstr>Hematolojik Malignitelerde Zona Proflaksisi Standartize Edilebilir mi?</vt:lpstr>
      <vt:lpstr>ZONA (Herpes Zoster) </vt:lpstr>
      <vt:lpstr>Epidemiyoloji </vt:lpstr>
      <vt:lpstr>Epidemiyoloji </vt:lpstr>
      <vt:lpstr> Hematolojik malignitelerde viral enfeksiyon sıklığında artış nedeni? </vt:lpstr>
      <vt:lpstr>Demographical and clinical evaluation of herpes soster in Turkey: A retrospective, multicenter study, VARICOMP Adult Study Group </vt:lpstr>
      <vt:lpstr>HZ riski </vt:lpstr>
      <vt:lpstr>HZ riski </vt:lpstr>
      <vt:lpstr>PowerPoint Sunusu</vt:lpstr>
      <vt:lpstr>KLİNİK</vt:lpstr>
      <vt:lpstr>2-AKUT EKSUDATİF-2</vt:lpstr>
      <vt:lpstr>KOMPLİKASYONLAR </vt:lpstr>
      <vt:lpstr>Rekürens </vt:lpstr>
      <vt:lpstr>TEDAVİDE AMAÇ </vt:lpstr>
      <vt:lpstr>TEDAVİ (Anti-viral) </vt:lpstr>
      <vt:lpstr>TEDAVİ (Nöropatik ağrı) </vt:lpstr>
      <vt:lpstr>PowerPoint Sunusu</vt:lpstr>
      <vt:lpstr>PowerPoint Sunusu</vt:lpstr>
      <vt:lpstr>Korunma-Aşı  </vt:lpstr>
      <vt:lpstr>PowerPoint Sunusu</vt:lpstr>
      <vt:lpstr>Rekombinant Zona Aşısı (RZA-Shingrix) </vt:lpstr>
      <vt:lpstr>Rekombinant Zona Aşısı (RZA-Shingrix) </vt:lpstr>
      <vt:lpstr>RZA etkinlik çalışması (ZOE-50) </vt:lpstr>
      <vt:lpstr>RZA etkinlik çalışması (ZOE-70) </vt:lpstr>
      <vt:lpstr>Aşının etkinliği 4. yıl sonunda %87.9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Uygulama Önerileri (ACIP) </vt:lpstr>
      <vt:lpstr>Sonuç olarak RZA, </vt:lpstr>
      <vt:lpstr>PowerPoint Sunusu</vt:lpstr>
    </vt:vector>
  </TitlesOfParts>
  <Company>KiNGHaZe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REKOMBİNANT ZONA AŞISI</dc:title>
  <dc:creator>Toshiba</dc:creator>
  <cp:lastModifiedBy>Windows User</cp:lastModifiedBy>
  <cp:revision>90</cp:revision>
  <dcterms:created xsi:type="dcterms:W3CDTF">2024-09-04T17:37:53Z</dcterms:created>
  <dcterms:modified xsi:type="dcterms:W3CDTF">2025-04-27T04:29:22Z</dcterms:modified>
</cp:coreProperties>
</file>